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89"/>
  </p:notesMasterIdLst>
  <p:handoutMasterIdLst>
    <p:handoutMasterId r:id="rId90"/>
  </p:handoutMasterIdLst>
  <p:sldIdLst>
    <p:sldId id="1778" r:id="rId2"/>
    <p:sldId id="1675" r:id="rId3"/>
    <p:sldId id="2797" r:id="rId4"/>
    <p:sldId id="2798" r:id="rId5"/>
    <p:sldId id="1759" r:id="rId6"/>
    <p:sldId id="2534" r:id="rId7"/>
    <p:sldId id="2352" r:id="rId8"/>
    <p:sldId id="1761" r:id="rId9"/>
    <p:sldId id="2350" r:id="rId10"/>
    <p:sldId id="2364" r:id="rId11"/>
    <p:sldId id="2758" r:id="rId12"/>
    <p:sldId id="1678" r:id="rId13"/>
    <p:sldId id="2535" r:id="rId14"/>
    <p:sldId id="2549" r:id="rId15"/>
    <p:sldId id="2602" r:id="rId16"/>
    <p:sldId id="2513" r:id="rId17"/>
    <p:sldId id="2357" r:id="rId18"/>
    <p:sldId id="2748" r:id="rId19"/>
    <p:sldId id="2517" r:id="rId20"/>
    <p:sldId id="2783" r:id="rId21"/>
    <p:sldId id="2591" r:id="rId22"/>
    <p:sldId id="2596" r:id="rId23"/>
    <p:sldId id="2365" r:id="rId24"/>
    <p:sldId id="2590" r:id="rId25"/>
    <p:sldId id="2756" r:id="rId26"/>
    <p:sldId id="2595" r:id="rId27"/>
    <p:sldId id="2759" r:id="rId28"/>
    <p:sldId id="2790" r:id="rId29"/>
    <p:sldId id="2805" r:id="rId30"/>
    <p:sldId id="2806" r:id="rId31"/>
    <p:sldId id="2757" r:id="rId32"/>
    <p:sldId id="2789" r:id="rId33"/>
    <p:sldId id="2761" r:id="rId34"/>
    <p:sldId id="2779" r:id="rId35"/>
    <p:sldId id="2780" r:id="rId36"/>
    <p:sldId id="2607" r:id="rId37"/>
    <p:sldId id="2746" r:id="rId38"/>
    <p:sldId id="2744" r:id="rId39"/>
    <p:sldId id="2606" r:id="rId40"/>
    <p:sldId id="2799" r:id="rId41"/>
    <p:sldId id="2608" r:id="rId42"/>
    <p:sldId id="2745" r:id="rId43"/>
    <p:sldId id="2743" r:id="rId44"/>
    <p:sldId id="2800" r:id="rId45"/>
    <p:sldId id="2801" r:id="rId46"/>
    <p:sldId id="2804" r:id="rId47"/>
    <p:sldId id="2802" r:id="rId48"/>
    <p:sldId id="2771" r:id="rId49"/>
    <p:sldId id="2817" r:id="rId50"/>
    <p:sldId id="2812" r:id="rId51"/>
    <p:sldId id="2815" r:id="rId52"/>
    <p:sldId id="2816" r:id="rId53"/>
    <p:sldId id="2813" r:id="rId54"/>
    <p:sldId id="2763" r:id="rId55"/>
    <p:sldId id="2776" r:id="rId56"/>
    <p:sldId id="2781" r:id="rId57"/>
    <p:sldId id="2770" r:id="rId58"/>
    <p:sldId id="2747" r:id="rId59"/>
    <p:sldId id="2750" r:id="rId60"/>
    <p:sldId id="2679" r:id="rId61"/>
    <p:sldId id="2622" r:id="rId62"/>
    <p:sldId id="2366" r:id="rId63"/>
    <p:sldId id="2587" r:id="rId64"/>
    <p:sldId id="2657" r:id="rId65"/>
    <p:sldId id="2753" r:id="rId66"/>
    <p:sldId id="2778" r:id="rId67"/>
    <p:sldId id="2752" r:id="rId68"/>
    <p:sldId id="2811" r:id="rId69"/>
    <p:sldId id="2807" r:id="rId70"/>
    <p:sldId id="2808" r:id="rId71"/>
    <p:sldId id="2809" r:id="rId72"/>
    <p:sldId id="2810" r:id="rId73"/>
    <p:sldId id="2598" r:id="rId74"/>
    <p:sldId id="2766" r:id="rId75"/>
    <p:sldId id="2751" r:id="rId76"/>
    <p:sldId id="2603" r:id="rId77"/>
    <p:sldId id="2557" r:id="rId78"/>
    <p:sldId id="2552" r:id="rId79"/>
    <p:sldId id="2593" r:id="rId80"/>
    <p:sldId id="2592" r:id="rId81"/>
    <p:sldId id="2594" r:id="rId82"/>
    <p:sldId id="2640" r:id="rId83"/>
    <p:sldId id="2638" r:id="rId84"/>
    <p:sldId id="2639" r:id="rId85"/>
    <p:sldId id="2571" r:id="rId86"/>
    <p:sldId id="2367" r:id="rId87"/>
    <p:sldId id="2563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53F"/>
    <a:srgbClr val="F37440"/>
    <a:srgbClr val="2C895B"/>
    <a:srgbClr val="74C3FF"/>
    <a:srgbClr val="738260"/>
    <a:srgbClr val="788965"/>
    <a:srgbClr val="F3E9D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21"/>
    <p:restoredTop sz="97532"/>
  </p:normalViewPr>
  <p:slideViewPr>
    <p:cSldViewPr snapToGrid="0" snapToObjects="1">
      <p:cViewPr>
        <p:scale>
          <a:sx n="203" d="100"/>
          <a:sy n="203" d="100"/>
        </p:scale>
        <p:origin x="176" y="1040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10/1/22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10/1/22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09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23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08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51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66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55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2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21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20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01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55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68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01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70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26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68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92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59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10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iew on some machines and peripherals">
            <a:extLst>
              <a:ext uri="{FF2B5EF4-FFF2-40B4-BE49-F238E27FC236}">
                <a16:creationId xmlns:a16="http://schemas.microsoft.com/office/drawing/2014/main" id="{84DDD7AB-783C-7812-D519-C9077D2FC55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8" b="204"/>
          <a:stretch/>
        </p:blipFill>
        <p:spPr bwMode="auto">
          <a:xfrm>
            <a:off x="-27451" y="0"/>
            <a:ext cx="122194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2057594"/>
            <a:ext cx="5007082" cy="4152706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2057400"/>
            <a:ext cx="5007082" cy="4152341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9F08E5DE-9306-334B-B203-7864E801E1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584163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95" r:id="rId6"/>
    <p:sldLayoutId id="2147483796" r:id="rId7"/>
    <p:sldLayoutId id="2147483801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tiobe.com/tiobe-index/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10" Type="http://schemas.openxmlformats.org/officeDocument/2006/relationships/image" Target="../media/image13.jpeg"/><Relationship Id="rId4" Type="http://schemas.openxmlformats.org/officeDocument/2006/relationships/tags" Target="../tags/tag16.xml"/><Relationship Id="rId9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notesSlide" Target="../notesSlides/notesSlide8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10" Type="http://schemas.openxmlformats.org/officeDocument/2006/relationships/tags" Target="../tags/tag29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.zoom.us/j/9433100712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notesSlide" Target="../notesSlides/notesSlide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fortune.com/2014/09/18/walter-isaacson-the-women-of-eniac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3.xml"/><Relationship Id="rId7" Type="http://schemas.openxmlformats.org/officeDocument/2006/relationships/image" Target="../media/image3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.xml"/><Relationship Id="rId9" Type="http://schemas.openxmlformats.org/officeDocument/2006/relationships/image" Target="../media/image5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10" Type="http://schemas.openxmlformats.org/officeDocument/2006/relationships/image" Target="../media/image6.jpe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11488"/>
            <a:ext cx="3065293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2BD1EE-418C-D848-A754-005422657D35}"/>
              </a:ext>
            </a:extLst>
          </p:cNvPr>
          <p:cNvSpPr txBox="1">
            <a:spLocks/>
          </p:cNvSpPr>
          <p:nvPr/>
        </p:nvSpPr>
        <p:spPr>
          <a:xfrm>
            <a:off x="2850809" y="1482112"/>
            <a:ext cx="609964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Class Overview, PA 2 and Introduction to C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5053520" y="2127536"/>
            <a:ext cx="208496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Lectures 1- 3</a:t>
            </a:r>
          </a:p>
        </p:txBody>
      </p:sp>
    </p:spTree>
    <p:extLst>
      <p:ext uri="{BB962C8B-B14F-4D97-AF65-F5344CB8AC3E}">
        <p14:creationId xmlns:p14="http://schemas.microsoft.com/office/powerpoint/2010/main" val="3604140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FEAE-89E4-0849-8FBD-1A97D683E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43" y="45768"/>
            <a:ext cx="10515600" cy="553696"/>
          </a:xfrm>
        </p:spPr>
        <p:txBody>
          <a:bodyPr/>
          <a:lstStyle/>
          <a:p>
            <a:r>
              <a:rPr lang="en-US" dirty="0"/>
              <a:t>Programming Language Popularity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ED2D1-6911-174E-9E5F-C0ACA0609B92}"/>
              </a:ext>
            </a:extLst>
          </p:cNvPr>
          <p:cNvSpPr txBox="1"/>
          <p:nvPr/>
        </p:nvSpPr>
        <p:spPr>
          <a:xfrm>
            <a:off x="3810000" y="6256611"/>
            <a:ext cx="4856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+mn-lt"/>
                <a:hlinkClick r:id="rId2"/>
              </a:rPr>
              <a:t>https://www.tiobe.com/tiobe-index/</a:t>
            </a:r>
            <a:endParaRPr lang="en-US" sz="2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FF173-0F6B-F648-9BAB-BBE9778F05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6872D-19C7-6C0D-BAF4-DED3E4F81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7" y="1513840"/>
            <a:ext cx="12156678" cy="382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0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59885-CF13-E942-9133-0B63B5D3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59" y="49000"/>
            <a:ext cx="6963406" cy="425472"/>
          </a:xfrm>
        </p:spPr>
        <p:txBody>
          <a:bodyPr/>
          <a:lstStyle/>
          <a:p>
            <a:r>
              <a:rPr lang="en-US" sz="2800" dirty="0"/>
              <a:t>Program Performance by Language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595D52-CF27-194F-8206-33E85DBD4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" b="1682"/>
          <a:stretch/>
        </p:blipFill>
        <p:spPr>
          <a:xfrm>
            <a:off x="7269638" y="298729"/>
            <a:ext cx="4922362" cy="6510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282458-35FF-9248-A8CC-74C071F35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648" y="441564"/>
            <a:ext cx="4260427" cy="5621642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18BEF9A-52B6-C741-8340-57711DAB4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0137" y="6030298"/>
            <a:ext cx="6663428" cy="77870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b="1" dirty="0"/>
              <a:t>Energy Efficiency across Programming Languages, How Do Energy, Time, and Memory Relate? , </a:t>
            </a:r>
            <a:r>
              <a:rPr lang="en-US" sz="1200" i="1" dirty="0"/>
              <a:t>Pereira, Couto, Ribeiro, </a:t>
            </a:r>
            <a:r>
              <a:rPr lang="en-US" sz="1200" i="1" dirty="0" err="1"/>
              <a:t>Rua</a:t>
            </a:r>
            <a:r>
              <a:rPr lang="en-US" sz="1200" i="1" dirty="0"/>
              <a:t>, Cunha, Fernandes, Saraiva, SLE 2017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tx2"/>
                </a:solidFill>
              </a:rPr>
              <a:t>https://</a:t>
            </a:r>
            <a:r>
              <a:rPr lang="en-US" sz="1200" dirty="0" err="1">
                <a:solidFill>
                  <a:schemeClr val="tx2"/>
                </a:solidFill>
              </a:rPr>
              <a:t>greenlab.di.uminho.pt</a:t>
            </a:r>
            <a:r>
              <a:rPr lang="en-US" sz="1200" dirty="0">
                <a:solidFill>
                  <a:schemeClr val="tx2"/>
                </a:solidFill>
              </a:rPr>
              <a:t>/wp-content/uploads/2017/10/</a:t>
            </a:r>
            <a:r>
              <a:rPr lang="en-US" sz="1200" dirty="0" err="1">
                <a:solidFill>
                  <a:schemeClr val="tx2"/>
                </a:solidFill>
              </a:rPr>
              <a:t>sleFinal.pdf</a:t>
            </a:r>
            <a:endParaRPr lang="en-US" sz="12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E6F29-58A2-A64F-BFBD-405F4F2ACDD3}"/>
              </a:ext>
            </a:extLst>
          </p:cNvPr>
          <p:cNvSpPr txBox="1"/>
          <p:nvPr/>
        </p:nvSpPr>
        <p:spPr>
          <a:xfrm>
            <a:off x="7664387" y="0"/>
            <a:ext cx="413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Performance Summary </a:t>
            </a:r>
            <a:r>
              <a:rPr lang="en-US" sz="1200" i="1" dirty="0">
                <a:solidFill>
                  <a:schemeClr val="accent1"/>
                </a:solidFill>
              </a:rPr>
              <a:t>(Ratios Best to Worse)</a:t>
            </a:r>
            <a:endParaRPr lang="en-US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726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E31008-7BD5-F942-AFBD-BDEAF878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18630"/>
          </a:xfrm>
        </p:spPr>
        <p:txBody>
          <a:bodyPr/>
          <a:lstStyle/>
          <a:p>
            <a:r>
              <a:rPr lang="en-US" sz="2800" dirty="0"/>
              <a:t>Course Goals - 1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60CBE-6BA7-E04F-9F36-0AD14880049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050" name="Picture 2" descr="Teradata Buys Data Archiving Firm RainStor | Data Center Knowledge">
            <a:extLst>
              <a:ext uri="{FF2B5EF4-FFF2-40B4-BE49-F238E27FC236}">
                <a16:creationId xmlns:a16="http://schemas.microsoft.com/office/drawing/2014/main" id="{A0B42C24-8B90-7B42-B018-0B7CE1646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0" y="2215944"/>
            <a:ext cx="5193201" cy="397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87DFF9-0A7A-6941-BF7E-61B2C8E0573A}"/>
              </a:ext>
            </a:extLst>
          </p:cNvPr>
          <p:cNvSpPr txBox="1"/>
          <p:nvPr/>
        </p:nvSpPr>
        <p:spPr>
          <a:xfrm>
            <a:off x="5717872" y="6193714"/>
            <a:ext cx="4429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Teradata MPP Database System: </a:t>
            </a:r>
          </a:p>
          <a:p>
            <a:r>
              <a:rPr lang="en-US" dirty="0" err="1"/>
              <a:t>Ebay</a:t>
            </a:r>
            <a:r>
              <a:rPr lang="en-US" dirty="0"/>
              <a:t> at Switch Datacenter Las Vegas NV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1F7018-B7C1-C441-AFD4-0E4EF0D2EEC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48" y="850643"/>
            <a:ext cx="5285878" cy="53430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</a:rPr>
              <a:t>Introduction to System Programming 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</a:rPr>
              <a:t>"Back-end/enterprise" server software</a:t>
            </a:r>
          </a:p>
          <a:p>
            <a:r>
              <a:rPr lang="en-US" sz="2200" dirty="0">
                <a:solidFill>
                  <a:srgbClr val="0070C0"/>
                </a:solidFill>
              </a:rPr>
              <a:t>Learn a new programming language: 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C</a:t>
            </a:r>
            <a:r>
              <a:rPr lang="en-US" sz="2200" dirty="0">
                <a:solidFill>
                  <a:schemeClr val="tx2"/>
                </a:solidFill>
              </a:rPr>
              <a:t> is widely used in industry</a:t>
            </a:r>
          </a:p>
          <a:p>
            <a:r>
              <a:rPr lang="en-US" sz="2200" dirty="0">
                <a:solidFill>
                  <a:srgbClr val="0070C0"/>
                </a:solidFill>
              </a:rPr>
              <a:t>Basic tools for large software projects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Development: </a:t>
            </a:r>
            <a:r>
              <a:rPr lang="en-US" sz="2200" dirty="0">
                <a:solidFill>
                  <a:schemeClr val="tx2"/>
                </a:solidFill>
              </a:rPr>
              <a:t>make, </a:t>
            </a:r>
            <a:r>
              <a:rPr lang="en-US" sz="2200" dirty="0" err="1">
                <a:solidFill>
                  <a:schemeClr val="tx2"/>
                </a:solidFill>
              </a:rPr>
              <a:t>gcc</a:t>
            </a:r>
            <a:r>
              <a:rPr lang="en-US" sz="2200" dirty="0">
                <a:solidFill>
                  <a:schemeClr val="tx2"/>
                </a:solidFill>
              </a:rPr>
              <a:t>, gas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Debugging: </a:t>
            </a:r>
            <a:r>
              <a:rPr lang="en-US" sz="2200" dirty="0" err="1">
                <a:solidFill>
                  <a:schemeClr val="tx2"/>
                </a:solidFill>
              </a:rPr>
              <a:t>gdb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dirty="0" err="1">
                <a:solidFill>
                  <a:schemeClr val="tx2"/>
                </a:solidFill>
              </a:rPr>
              <a:t>valgrind</a:t>
            </a:r>
            <a:endParaRPr lang="en-US" sz="22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Linux application programming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C System libraries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Some Linux Operating system calls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I/O: files, keyboard/screen, basic Inter-process communication</a:t>
            </a:r>
          </a:p>
        </p:txBody>
      </p:sp>
      <p:pic>
        <p:nvPicPr>
          <p:cNvPr id="8" name="Picture 2" descr="Image Gallery: 11 Leading Data Warehousing Appliances">
            <a:extLst>
              <a:ext uri="{FF2B5EF4-FFF2-40B4-BE49-F238E27FC236}">
                <a16:creationId xmlns:a16="http://schemas.microsoft.com/office/drawing/2014/main" id="{A3FFFBCD-5799-6E41-84E2-E4697B205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4" t="3610" r="34038" b="2686"/>
          <a:stretch/>
        </p:blipFill>
        <p:spPr bwMode="auto">
          <a:xfrm>
            <a:off x="10576801" y="2016835"/>
            <a:ext cx="1565878" cy="437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2B02F-27A9-D540-8A46-04D772B0DA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071"/>
          <a:stretch/>
        </p:blipFill>
        <p:spPr>
          <a:xfrm>
            <a:off x="5312626" y="25318"/>
            <a:ext cx="6879374" cy="195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2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E31008-7BD5-F942-AFBD-BDEAF878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6438"/>
            <a:ext cx="10515600" cy="477980"/>
          </a:xfrm>
        </p:spPr>
        <p:txBody>
          <a:bodyPr/>
          <a:lstStyle/>
          <a:p>
            <a:r>
              <a:rPr lang="en-US" dirty="0"/>
              <a:t>Course Goals – 2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349948-DEE3-004C-AE06-13DCEA7CAA9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2400" y="1157811"/>
            <a:ext cx="5363227" cy="496866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342900" lvl="1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Runtime Implementation In Linux</a:t>
            </a:r>
          </a:p>
          <a:p>
            <a:pPr marL="857250" lvl="1" indent="-514350"/>
            <a:r>
              <a:rPr lang="en-US" sz="2400" dirty="0">
                <a:solidFill>
                  <a:schemeClr val="tx2"/>
                </a:solidFill>
              </a:rPr>
              <a:t>Looking </a:t>
            </a:r>
            <a:r>
              <a:rPr lang="en-US" sz="2400" i="1" dirty="0">
                <a:solidFill>
                  <a:srgbClr val="2C895B"/>
                </a:solidFill>
              </a:rPr>
              <a:t>"under the hood"</a:t>
            </a:r>
          </a:p>
          <a:p>
            <a:pPr marL="857250" lvl="1" indent="-514350"/>
            <a:r>
              <a:rPr lang="en-US" sz="2400" dirty="0">
                <a:solidFill>
                  <a:schemeClr val="tx2"/>
                </a:solidFill>
              </a:rPr>
              <a:t>Design of a Linux executable (process runtime environment)</a:t>
            </a:r>
          </a:p>
          <a:p>
            <a:pPr marL="857250" lvl="1" indent="-514350"/>
            <a:r>
              <a:rPr lang="en-US" sz="2400" b="1" dirty="0">
                <a:solidFill>
                  <a:srgbClr val="0070C0"/>
                </a:solidFill>
              </a:rPr>
              <a:t>Instruction Set Architecture: </a:t>
            </a:r>
            <a:r>
              <a:rPr lang="en-US" sz="2400" dirty="0">
                <a:solidFill>
                  <a:srgbClr val="0070C0"/>
                </a:solidFill>
              </a:rPr>
              <a:t>Learn a subset of the </a:t>
            </a:r>
            <a:r>
              <a:rPr lang="en-US" sz="2400" dirty="0">
                <a:solidFill>
                  <a:schemeClr val="tx2"/>
                </a:solidFill>
              </a:rPr>
              <a:t>ARM 32-bit assembly language </a:t>
            </a:r>
          </a:p>
          <a:p>
            <a:pPr marL="857250" lvl="1" indent="-514350"/>
            <a:r>
              <a:rPr lang="en-US" sz="2400" b="1" dirty="0">
                <a:solidFill>
                  <a:srgbClr val="0070C0"/>
                </a:solidFill>
              </a:rPr>
              <a:t>Linux runtime (execution) support</a:t>
            </a:r>
            <a:r>
              <a:rPr lang="en-US" sz="2400" dirty="0">
                <a:solidFill>
                  <a:srgbClr val="0070C0"/>
                </a:solidFill>
              </a:rPr>
              <a:t>: How to implement high-level language </a:t>
            </a:r>
            <a:r>
              <a:rPr lang="en-US" sz="2400" b="1" dirty="0">
                <a:solidFill>
                  <a:srgbClr val="0070C0"/>
                </a:solidFill>
              </a:rPr>
              <a:t>semantics (local variables, function calls etc.) </a:t>
            </a:r>
            <a:r>
              <a:rPr lang="en-US" sz="2400" dirty="0">
                <a:solidFill>
                  <a:schemeClr val="tx2"/>
                </a:solidFill>
              </a:rPr>
              <a:t>in assembly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60CBE-6BA7-E04F-9F36-0AD14880049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1F3C35-554F-E844-8CD5-D6DBED3973BA}"/>
              </a:ext>
            </a:extLst>
          </p:cNvPr>
          <p:cNvGrpSpPr/>
          <p:nvPr/>
        </p:nvGrpSpPr>
        <p:grpSpPr>
          <a:xfrm>
            <a:off x="5753718" y="123464"/>
            <a:ext cx="5051767" cy="1205937"/>
            <a:chOff x="3957245" y="1965491"/>
            <a:chExt cx="5051767" cy="1205937"/>
          </a:xfrm>
        </p:grpSpPr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9729A21D-5A71-EE46-8D7B-8198DE5FFBA5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7587985" y="2272946"/>
              <a:ext cx="1421027" cy="64008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0" rIns="90487" bIns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 language</a:t>
              </a:r>
            </a:p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2C895B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Text File </a:t>
              </a:r>
              <a:br>
                <a: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</a:br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CA1BE52-A784-E640-B1E2-3ECFBA0B7935}"/>
                </a:ext>
              </a:extLst>
            </p:cNvPr>
            <p:cNvSpPr/>
            <p:nvPr/>
          </p:nvSpPr>
          <p:spPr bwMode="auto">
            <a:xfrm>
              <a:off x="3957245" y="1965491"/>
              <a:ext cx="3526831" cy="12059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66FF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int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669900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sum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(</a:t>
              </a:r>
              <a:r>
                <a:rPr lang="en-US" sz="2000" b="1" dirty="0">
                  <a:solidFill>
                    <a:srgbClr val="0066FF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int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x, </a:t>
              </a:r>
              <a:r>
                <a:rPr lang="en-US" sz="2000" b="1" dirty="0">
                  <a:solidFill>
                    <a:srgbClr val="0066FF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int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y) {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	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return(x + y);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}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5EE87C-5AAD-B24E-9B39-98EDD3CC0C53}"/>
              </a:ext>
            </a:extLst>
          </p:cNvPr>
          <p:cNvGrpSpPr/>
          <p:nvPr/>
        </p:nvGrpSpPr>
        <p:grpSpPr>
          <a:xfrm>
            <a:off x="5753718" y="1891432"/>
            <a:ext cx="5823688" cy="1280160"/>
            <a:chOff x="3921675" y="3892880"/>
            <a:chExt cx="5823688" cy="1280160"/>
          </a:xfrm>
        </p:grpSpPr>
        <p:sp>
          <p:nvSpPr>
            <p:cNvPr id="24" name="Rectangle 3">
              <a:extLst>
                <a:ext uri="{FF2B5EF4-FFF2-40B4-BE49-F238E27FC236}">
                  <a16:creationId xmlns:a16="http://schemas.microsoft.com/office/drawing/2014/main" id="{B546AD7A-807B-6E4B-8D38-2EAB7661AE8C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7484076" y="4053052"/>
              <a:ext cx="2261287" cy="9817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0" rIns="90487" bIns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Assembly language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>
                  <a:solidFill>
                    <a:srgbClr val="2C895B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Human readable version of machine code </a:t>
              </a:r>
              <a:r>
                <a:rPr lang="en-US" sz="200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</a:t>
              </a:r>
              <a:r>
                <a:rPr lang="en-US" sz="2000" b="1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Text file</a:t>
              </a:r>
              <a:endParaRPr lang="en-US" sz="2000" b="1" u="sng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590E0CC-E4D0-4540-A1B6-0117600B5FCB}"/>
                </a:ext>
              </a:extLst>
            </p:cNvPr>
            <p:cNvSpPr/>
            <p:nvPr/>
          </p:nvSpPr>
          <p:spPr bwMode="auto">
            <a:xfrm>
              <a:off x="3921675" y="3892880"/>
              <a:ext cx="3562402" cy="1280160"/>
            </a:xfrm>
            <a:prstGeom prst="roundRect">
              <a:avLst/>
            </a:prstGeom>
            <a:solidFill>
              <a:srgbClr val="F6F5B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err="1">
                  <a:solidFill>
                    <a:schemeClr val="accent5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sum_ints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: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     </a:t>
              </a:r>
              <a:r>
                <a:rPr lang="en-US" sz="1200" b="1" dirty="0">
                  <a:solidFill>
                    <a:srgbClr val="FF0000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……</a:t>
              </a:r>
            </a:p>
            <a:p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add r3, r2, r3</a:t>
              </a:r>
            </a:p>
            <a:p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mov r0, r3</a:t>
              </a:r>
            </a:p>
            <a:p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bx </a:t>
              </a:r>
              <a:r>
                <a:rPr lang="en-US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lr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  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99E8A2-FF42-CD47-86F6-F3DD8D7869E9}"/>
              </a:ext>
            </a:extLst>
          </p:cNvPr>
          <p:cNvGrpSpPr/>
          <p:nvPr/>
        </p:nvGrpSpPr>
        <p:grpSpPr>
          <a:xfrm>
            <a:off x="5865265" y="3650777"/>
            <a:ext cx="6237899" cy="1192093"/>
            <a:chOff x="4033217" y="5589652"/>
            <a:chExt cx="6237899" cy="1192093"/>
          </a:xfrm>
        </p:grpSpPr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10B8B2DB-9A9C-0C42-8809-12212187DC2B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7475309" y="5589652"/>
              <a:ext cx="2795807" cy="119209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0" rIns="90487" bIns="0" anchor="ctr" anchorCtr="0">
              <a:no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Machine code</a:t>
              </a:r>
            </a:p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2C895B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Translation of Assembly 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object File (.o)</a:t>
              </a:r>
              <a:endPara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F97387F-B594-4F4A-8E89-1B80CAC23C0F}"/>
                </a:ext>
              </a:extLst>
            </p:cNvPr>
            <p:cNvSpPr/>
            <p:nvPr/>
          </p:nvSpPr>
          <p:spPr bwMode="auto">
            <a:xfrm>
              <a:off x="4033217" y="5693694"/>
              <a:ext cx="3450860" cy="911784"/>
            </a:xfrm>
            <a:prstGeom prst="roundRect">
              <a:avLst/>
            </a:prstGeom>
            <a:solidFill>
              <a:srgbClr val="FFCC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400575: 81 </a:t>
              </a:r>
              <a:r>
                <a:rPr lang="en-US" sz="2000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fe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89 32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       81 54 22 </a:t>
              </a:r>
              <a:r>
                <a:rPr lang="en-US" sz="2000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af</a:t>
              </a:r>
              <a:endPara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	  81 22 10 9A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8EF1AE8-D601-4E4E-99F7-6D3B3874D636}"/>
              </a:ext>
            </a:extLst>
          </p:cNvPr>
          <p:cNvGrpSpPr/>
          <p:nvPr/>
        </p:nvGrpSpPr>
        <p:grpSpPr>
          <a:xfrm>
            <a:off x="7624389" y="1319431"/>
            <a:ext cx="1346269" cy="548640"/>
            <a:chOff x="5790054" y="3344240"/>
            <a:chExt cx="1346269" cy="548640"/>
          </a:xfrm>
        </p:grpSpPr>
        <p:sp>
          <p:nvSpPr>
            <p:cNvPr id="30" name="Line 15">
              <a:extLst>
                <a:ext uri="{FF2B5EF4-FFF2-40B4-BE49-F238E27FC236}">
                  <a16:creationId xmlns:a16="http://schemas.microsoft.com/office/drawing/2014/main" id="{B5BB5111-3692-AC45-8EDC-EB232BCF21D4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5790054" y="3344240"/>
              <a:ext cx="0" cy="5486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0" dirty="0">
                <a:latin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398C5E-F456-3A49-8B22-5099B7B6DF69}"/>
                </a:ext>
              </a:extLst>
            </p:cNvPr>
            <p:cNvSpPr txBox="1"/>
            <p:nvPr/>
          </p:nvSpPr>
          <p:spPr>
            <a:xfrm>
              <a:off x="5940162" y="3408883"/>
              <a:ext cx="1196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Compile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E1BA550-9482-2045-B81E-D06AFC46EC62}"/>
              </a:ext>
            </a:extLst>
          </p:cNvPr>
          <p:cNvGrpSpPr/>
          <p:nvPr/>
        </p:nvGrpSpPr>
        <p:grpSpPr>
          <a:xfrm>
            <a:off x="7624389" y="3193628"/>
            <a:ext cx="1447486" cy="548640"/>
            <a:chOff x="5792346" y="5195076"/>
            <a:chExt cx="1447486" cy="548640"/>
          </a:xfrm>
        </p:grpSpPr>
        <p:sp>
          <p:nvSpPr>
            <p:cNvPr id="33" name="Line 15">
              <a:extLst>
                <a:ext uri="{FF2B5EF4-FFF2-40B4-BE49-F238E27FC236}">
                  <a16:creationId xmlns:a16="http://schemas.microsoft.com/office/drawing/2014/main" id="{F1ADF551-14C1-9841-80BF-34277A05172E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>
              <a:off x="5792346" y="5195076"/>
              <a:ext cx="0" cy="5486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0" dirty="0">
                <a:latin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081F4D-F64D-E940-B8D5-B98577F7D4F5}"/>
                </a:ext>
              </a:extLst>
            </p:cNvPr>
            <p:cNvSpPr txBox="1"/>
            <p:nvPr/>
          </p:nvSpPr>
          <p:spPr>
            <a:xfrm>
              <a:off x="5843296" y="5245840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Assemble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1966401-BD84-B448-B569-53CBAF5A1B1A}"/>
              </a:ext>
            </a:extLst>
          </p:cNvPr>
          <p:cNvSpPr txBox="1"/>
          <p:nvPr/>
        </p:nvSpPr>
        <p:spPr>
          <a:xfrm>
            <a:off x="13735983" y="51527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Line 15">
            <a:extLst>
              <a:ext uri="{FF2B5EF4-FFF2-40B4-BE49-F238E27FC236}">
                <a16:creationId xmlns:a16="http://schemas.microsoft.com/office/drawing/2014/main" id="{240B54EA-3BD5-EF49-82C9-E0BAFA7E990C}"/>
              </a:ext>
            </a:extLst>
          </p:cNvPr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7588963" y="4656298"/>
            <a:ext cx="0" cy="54864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 lIns="90487" tIns="44450" rIns="90487" bIns="44450">
            <a:spAutoFit/>
          </a:bodyPr>
          <a:lstStyle/>
          <a:p>
            <a:endParaRPr lang="en-US" b="0" dirty="0">
              <a:latin typeface="Arial" panose="020B0604020202020204" pitchFamily="34" charset="0"/>
            </a:endParaRPr>
          </a:p>
        </p:txBody>
      </p:sp>
      <p:pic>
        <p:nvPicPr>
          <p:cNvPr id="3076" name="Picture 4" descr="Raspberry Pi 4 DDR 4Go / 8Go WiFi 2.4 / 5.0 GHz BLE 5.0">
            <a:extLst>
              <a:ext uri="{FF2B5EF4-FFF2-40B4-BE49-F238E27FC236}">
                <a16:creationId xmlns:a16="http://schemas.microsoft.com/office/drawing/2014/main" id="{CD4CBC0F-2800-FD44-8FB2-42F174887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2" b="17957"/>
          <a:stretch/>
        </p:blipFill>
        <p:spPr bwMode="auto">
          <a:xfrm>
            <a:off x="6460047" y="5204938"/>
            <a:ext cx="2628900" cy="16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">
            <a:extLst>
              <a:ext uri="{FF2B5EF4-FFF2-40B4-BE49-F238E27FC236}">
                <a16:creationId xmlns:a16="http://schemas.microsoft.com/office/drawing/2014/main" id="{8B0C6E76-35CA-8643-9E94-D872DACA448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81343" y="5204938"/>
            <a:ext cx="2910670" cy="12801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0" rIns="90487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Raspberry Pi4B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programs execute under the Linux Operating system on ARM CPU's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B6146-B05F-1842-BFCC-E65117646F16}"/>
              </a:ext>
            </a:extLst>
          </p:cNvPr>
          <p:cNvSpPr txBox="1"/>
          <p:nvPr/>
        </p:nvSpPr>
        <p:spPr>
          <a:xfrm>
            <a:off x="5442356" y="5204938"/>
            <a:ext cx="123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2C895B"/>
                </a:solidFill>
              </a:rPr>
              <a:t>raspberry pi4</a:t>
            </a:r>
          </a:p>
        </p:txBody>
      </p:sp>
    </p:spTree>
    <p:extLst>
      <p:ext uri="{BB962C8B-B14F-4D97-AF65-F5344CB8AC3E}">
        <p14:creationId xmlns:p14="http://schemas.microsoft.com/office/powerpoint/2010/main" val="119027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0CAB49-2BB1-A141-AC9F-C115C543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49577"/>
            <a:ext cx="11604518" cy="435796"/>
          </a:xfrm>
        </p:spPr>
        <p:txBody>
          <a:bodyPr/>
          <a:lstStyle/>
          <a:p>
            <a:r>
              <a:rPr lang="en-US" sz="2800" dirty="0"/>
              <a:t>Course Goals – 3 (as time permits)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CB8397-CF74-BC4C-85E2-C7A193CBB40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4" name="Google Shape;663;p46">
            <a:extLst>
              <a:ext uri="{FF2B5EF4-FFF2-40B4-BE49-F238E27FC236}">
                <a16:creationId xmlns:a16="http://schemas.microsoft.com/office/drawing/2014/main" id="{B388F813-2055-A946-B188-FD21A3CB03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76" t="3743" b="4276"/>
          <a:stretch/>
        </p:blipFill>
        <p:spPr>
          <a:xfrm>
            <a:off x="6880945" y="400115"/>
            <a:ext cx="5046833" cy="6247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E427E6-EFD6-F844-8562-6CD218BDB8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297" y="429508"/>
            <a:ext cx="4947413" cy="4917989"/>
          </a:xfrm>
          <a:prstGeom prst="rect">
            <a:avLst/>
          </a:prstGeom>
        </p:spPr>
      </p:pic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45938811-0449-894C-8BAC-E73CF32DB0D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0664" y="5353957"/>
            <a:ext cx="6620141" cy="125914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857250" lvl="1" indent="-514350">
              <a:buFont typeface="+mj-lt"/>
              <a:buAutoNum type="arabicPeriod" startAt="3"/>
            </a:pPr>
            <a:r>
              <a:rPr lang="en-US" sz="2400" dirty="0">
                <a:solidFill>
                  <a:srgbClr val="0070C0"/>
                </a:solidFill>
              </a:rPr>
              <a:t>Brief Introduction to Computer Hardware and Architecture (CPU Datapath)</a:t>
            </a:r>
          </a:p>
          <a:p>
            <a:pPr marL="857250" lvl="1" indent="-514350"/>
            <a:r>
              <a:rPr lang="en-US" sz="2400" dirty="0">
                <a:solidFill>
                  <a:schemeClr val="tx2"/>
                </a:solidFill>
              </a:rPr>
              <a:t>gates, </a:t>
            </a:r>
            <a:r>
              <a:rPr lang="en-US" sz="2400" dirty="0" err="1">
                <a:solidFill>
                  <a:schemeClr val="tx2"/>
                </a:solidFill>
              </a:rPr>
              <a:t>muxes</a:t>
            </a:r>
            <a:r>
              <a:rPr lang="en-US" sz="2400" dirty="0">
                <a:solidFill>
                  <a:schemeClr val="tx2"/>
                </a:solidFill>
              </a:rPr>
              <a:t>, ALU, memory, shifters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1AEF2-BB8E-094C-891E-2B624D8275B3}"/>
              </a:ext>
            </a:extLst>
          </p:cNvPr>
          <p:cNvSpPr txBox="1"/>
          <p:nvPr/>
        </p:nvSpPr>
        <p:spPr>
          <a:xfrm>
            <a:off x="146105" y="649177"/>
            <a:ext cx="177937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Single ARM Core Floorplan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B4DDD-6D20-F347-8F51-1A7B5B9CE513}"/>
              </a:ext>
            </a:extLst>
          </p:cNvPr>
          <p:cNvSpPr txBox="1"/>
          <p:nvPr/>
        </p:nvSpPr>
        <p:spPr>
          <a:xfrm>
            <a:off x="8840987" y="67034"/>
            <a:ext cx="160545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CPU Datapath</a:t>
            </a:r>
          </a:p>
        </p:txBody>
      </p:sp>
      <p:sp>
        <p:nvSpPr>
          <p:cNvPr id="2" name="Left-Right Arrow 1">
            <a:extLst>
              <a:ext uri="{FF2B5EF4-FFF2-40B4-BE49-F238E27FC236}">
                <a16:creationId xmlns:a16="http://schemas.microsoft.com/office/drawing/2014/main" id="{FD6BF455-EA80-BF49-9C49-C5226ACE9EAC}"/>
              </a:ext>
            </a:extLst>
          </p:cNvPr>
          <p:cNvSpPr/>
          <p:nvPr/>
        </p:nvSpPr>
        <p:spPr>
          <a:xfrm>
            <a:off x="6459337" y="3394714"/>
            <a:ext cx="843215" cy="2581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A0238-6648-7846-8700-15FDE259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0" y="200755"/>
            <a:ext cx="10515600" cy="490274"/>
          </a:xfrm>
        </p:spPr>
        <p:txBody>
          <a:bodyPr/>
          <a:lstStyle/>
          <a:p>
            <a:r>
              <a:rPr lang="en-US" dirty="0"/>
              <a:t>Introduction: C Program Structure (Single file)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803E4C-83D9-3847-84D4-3C4EC7873069}"/>
              </a:ext>
            </a:extLst>
          </p:cNvPr>
          <p:cNvSpPr/>
          <p:nvPr/>
        </p:nvSpPr>
        <p:spPr bwMode="auto">
          <a:xfrm>
            <a:off x="1018234" y="847264"/>
            <a:ext cx="11062006" cy="5960864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sys/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/include/sys/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This is a C style comment */</a:t>
            </a:r>
            <a:endParaRPr lang="en-US" sz="2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this is a C++ style comment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[])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main() or int main(void)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'\n';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World!%c", x);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("Hello\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Tritons\n");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scripts; or EXIT_FAILURE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define other functions */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948DC-4267-9A48-A700-7CA84E2C610D}"/>
              </a:ext>
            </a:extLst>
          </p:cNvPr>
          <p:cNvSpPr txBox="1"/>
          <p:nvPr/>
        </p:nvSpPr>
        <p:spPr>
          <a:xfrm>
            <a:off x="-65650" y="1082299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>
                <a:solidFill>
                  <a:srgbClr val="0070C0"/>
                </a:solidFill>
              </a:rPr>
              <a:t>cpp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directives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83F0E8-B615-7047-8AC1-99B1378DD907}"/>
              </a:ext>
            </a:extLst>
          </p:cNvPr>
          <p:cNvSpPr txBox="1"/>
          <p:nvPr/>
        </p:nvSpPr>
        <p:spPr>
          <a:xfrm>
            <a:off x="-142911" y="3071721"/>
            <a:ext cx="1159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first function to run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1997-B171-4C4F-8D8B-FAE9749DE1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A9BA5-B927-CCD2-4442-DB00BA423F4E}"/>
              </a:ext>
            </a:extLst>
          </p:cNvPr>
          <p:cNvGrpSpPr/>
          <p:nvPr/>
        </p:nvGrpSpPr>
        <p:grpSpPr>
          <a:xfrm>
            <a:off x="3597281" y="3699512"/>
            <a:ext cx="1838319" cy="406413"/>
            <a:chOff x="683427" y="3681335"/>
            <a:chExt cx="1838319" cy="40641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3B8446-2407-380E-AA34-32BF496CE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427" y="3866001"/>
              <a:ext cx="192110" cy="22174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DD9B5B-057B-07A4-21BD-D8C5BFECC60E}"/>
                </a:ext>
              </a:extLst>
            </p:cNvPr>
            <p:cNvSpPr txBox="1"/>
            <p:nvPr/>
          </p:nvSpPr>
          <p:spPr>
            <a:xfrm>
              <a:off x="875537" y="3681335"/>
              <a:ext cx="1646209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char literal '\n'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F45E1F-4E17-6988-E200-6F15F1D0FD8E}"/>
              </a:ext>
            </a:extLst>
          </p:cNvPr>
          <p:cNvGrpSpPr/>
          <p:nvPr/>
        </p:nvGrpSpPr>
        <p:grpSpPr>
          <a:xfrm>
            <a:off x="4815840" y="4127840"/>
            <a:ext cx="3982720" cy="525567"/>
            <a:chOff x="734227" y="3681335"/>
            <a:chExt cx="3982720" cy="52556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46CCF5-1F5B-A6AE-F24E-EE55E810FE7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734227" y="3866001"/>
              <a:ext cx="705039" cy="3409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8A501A-B038-3C65-5668-A65DC6C15092}"/>
                </a:ext>
              </a:extLst>
            </p:cNvPr>
            <p:cNvSpPr txBox="1"/>
            <p:nvPr/>
          </p:nvSpPr>
          <p:spPr>
            <a:xfrm>
              <a:off x="1439266" y="3681335"/>
              <a:ext cx="3277681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string literal "Hello World!%c"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AD01AB-30E1-13C4-EF9F-B1E0DFF9C285}"/>
              </a:ext>
            </a:extLst>
          </p:cNvPr>
          <p:cNvGrpSpPr/>
          <p:nvPr/>
        </p:nvGrpSpPr>
        <p:grpSpPr>
          <a:xfrm>
            <a:off x="3860800" y="5006318"/>
            <a:ext cx="8066978" cy="646331"/>
            <a:chOff x="-484973" y="3681335"/>
            <a:chExt cx="8066978" cy="646331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CAE1073-823B-9399-F100-97D9E7152AE6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 flipV="1">
              <a:off x="-484973" y="3861756"/>
              <a:ext cx="1924239" cy="1427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7B59C0-7044-855E-D3CE-35758B5E1112}"/>
                </a:ext>
              </a:extLst>
            </p:cNvPr>
            <p:cNvSpPr txBox="1"/>
            <p:nvPr/>
          </p:nvSpPr>
          <p:spPr>
            <a:xfrm>
              <a:off x="1439266" y="3681335"/>
              <a:ext cx="6142739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\ immediately followed by a newline is a line continuation same as "Hello Tritons\n"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24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07C31-C537-BB4B-BE6C-26E80E0C0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90" y="103313"/>
            <a:ext cx="11466588" cy="418807"/>
          </a:xfrm>
        </p:spPr>
        <p:txBody>
          <a:bodyPr/>
          <a:lstStyle/>
          <a:p>
            <a:r>
              <a:rPr lang="en-US" sz="2400" dirty="0"/>
              <a:t>Five Step Workflow in the Linux Environment, Single Source File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D6E5EA-D9F8-6E40-BED3-06249A43BF47}"/>
              </a:ext>
            </a:extLst>
          </p:cNvPr>
          <p:cNvGrpSpPr/>
          <p:nvPr/>
        </p:nvGrpSpPr>
        <p:grpSpPr>
          <a:xfrm>
            <a:off x="5106183" y="2415018"/>
            <a:ext cx="5819631" cy="1292614"/>
            <a:chOff x="5327263" y="1846566"/>
            <a:chExt cx="5819631" cy="1292614"/>
          </a:xfrm>
        </p:grpSpPr>
        <p:sp>
          <p:nvSpPr>
            <p:cNvPr id="42" name="Rectangle 3">
              <a:extLst>
                <a:ext uri="{FF2B5EF4-FFF2-40B4-BE49-F238E27FC236}">
                  <a16:creationId xmlns:a16="http://schemas.microsoft.com/office/drawing/2014/main" id="{38C4D1AF-49B7-3D4C-9EE8-B9EC19F6DB8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912285" y="2768240"/>
              <a:ext cx="4234609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arm32 Assembly 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(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MU Bright" panose="02000603000000000000" pitchFamily="2" charset="0"/>
                  <a:cs typeface="Courier New" panose="02070309020205020404" pitchFamily="49" charset="0"/>
                </a:rPr>
                <a:t>.s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C61F40D-0B07-774B-809A-12B4BD4C7BA0}"/>
                </a:ext>
              </a:extLst>
            </p:cNvPr>
            <p:cNvGrpSpPr/>
            <p:nvPr/>
          </p:nvGrpSpPr>
          <p:grpSpPr>
            <a:xfrm>
              <a:off x="5327263" y="1846566"/>
              <a:ext cx="4559196" cy="1292614"/>
              <a:chOff x="5327263" y="1846566"/>
              <a:chExt cx="4559196" cy="1292614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658F131C-59AF-9840-903D-DB679D91BC14}"/>
                  </a:ext>
                </a:extLst>
              </p:cNvPr>
              <p:cNvSpPr/>
              <p:nvPr/>
            </p:nvSpPr>
            <p:spPr bwMode="auto">
              <a:xfrm>
                <a:off x="5327263" y="2773420"/>
                <a:ext cx="1639663" cy="36576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prog.s</a:t>
                </a:r>
                <a:endPara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222CF74-2079-3243-A2EE-4D023D901CD7}"/>
                  </a:ext>
                </a:extLst>
              </p:cNvPr>
              <p:cNvGrpSpPr/>
              <p:nvPr/>
            </p:nvGrpSpPr>
            <p:grpSpPr>
              <a:xfrm>
                <a:off x="5938714" y="1846566"/>
                <a:ext cx="3947745" cy="929843"/>
                <a:chOff x="5938714" y="1846566"/>
                <a:chExt cx="3947745" cy="929843"/>
              </a:xfrm>
            </p:grpSpPr>
            <p:sp>
              <p:nvSpPr>
                <p:cNvPr id="7" name="Line 6">
                  <a:extLst>
                    <a:ext uri="{FF2B5EF4-FFF2-40B4-BE49-F238E27FC236}">
                      <a16:creationId xmlns:a16="http://schemas.microsoft.com/office/drawing/2014/main" id="{413A62D5-4B33-FD49-976F-BB46AABA892C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6139473" y="1846566"/>
                  <a:ext cx="376" cy="929843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square" lIns="90487" tIns="44450" rIns="90487" bIns="44450">
                  <a:spAutoFit/>
                </a:bodyPr>
                <a:lstStyle/>
                <a:p>
                  <a:endParaRPr lang="en-US" b="1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4A2F665-DB74-E040-B999-63756C747F7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5938714" y="2203429"/>
                  <a:ext cx="1481505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487" tIns="44450" rIns="90487" bIns="44450">
                  <a:spAutoFit/>
                </a:bodyPr>
                <a:lstStyle/>
                <a:p>
                  <a:pPr algn="r"/>
                  <a:r>
                    <a:rPr lang="en-US" b="1" dirty="0" err="1">
                      <a:solidFill>
                        <a:srgbClr val="FF0000"/>
                      </a:solidFill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gcc</a:t>
                  </a:r>
                  <a:r>
                    <a: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 compile</a:t>
                  </a:r>
                </a:p>
              </p:txBody>
            </p:sp>
            <p:sp>
              <p:nvSpPr>
                <p:cNvPr id="48" name="Rectangle 3">
                  <a:extLst>
                    <a:ext uri="{FF2B5EF4-FFF2-40B4-BE49-F238E27FC236}">
                      <a16:creationId xmlns:a16="http://schemas.microsoft.com/office/drawing/2014/main" id="{31292C7F-FAC7-4645-A50A-777965DFBF5B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6117344" y="2429610"/>
                  <a:ext cx="3769115" cy="27699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487" tIns="0" rIns="90487" bIns="0" anchor="ctr" anchorCtr="0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b="1" dirty="0">
                    <a:solidFill>
                      <a:schemeClr val="accent5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F20475-CF62-7543-8F17-8B83A2296BE1}"/>
              </a:ext>
            </a:extLst>
          </p:cNvPr>
          <p:cNvGrpSpPr/>
          <p:nvPr/>
        </p:nvGrpSpPr>
        <p:grpSpPr>
          <a:xfrm>
            <a:off x="5150345" y="3707632"/>
            <a:ext cx="5250007" cy="1686936"/>
            <a:chOff x="5371425" y="3139180"/>
            <a:chExt cx="5250007" cy="1686936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706A2E37-C263-9A46-82CA-D3694D3ACDFA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011088" y="3718120"/>
              <a:ext cx="2348622" cy="110799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Object file (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MU Bright" panose="02000603000000000000" pitchFamily="2" charset="0"/>
                  <a:cs typeface="Courier New" panose="02070309020205020404" pitchFamily="49" charset="0"/>
                </a:rPr>
                <a:t>.o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 </a:t>
              </a:r>
            </a:p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arm32 machine code</a:t>
              </a:r>
            </a:p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partial missing libraries 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6DB45B8-C1F1-4746-B1FD-866387475CBF}"/>
                </a:ext>
              </a:extLst>
            </p:cNvPr>
            <p:cNvSpPr/>
            <p:nvPr/>
          </p:nvSpPr>
          <p:spPr bwMode="auto">
            <a:xfrm>
              <a:off x="5371425" y="3895724"/>
              <a:ext cx="1639663" cy="365760"/>
            </a:xfrm>
            <a:prstGeom prst="roundRect">
              <a:avLst/>
            </a:prstGeom>
            <a:solidFill>
              <a:srgbClr val="007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err="1">
                  <a:solidFill>
                    <a:schemeClr val="bg1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prog.o</a:t>
              </a:r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</p:txBody>
        </p:sp>
        <p:sp>
          <p:nvSpPr>
            <p:cNvPr id="46" name="Line 14">
              <a:extLst>
                <a:ext uri="{FF2B5EF4-FFF2-40B4-BE49-F238E27FC236}">
                  <a16:creationId xmlns:a16="http://schemas.microsoft.com/office/drawing/2014/main" id="{F4DC2D82-A359-BB45-8EB1-819C6B78AE9A}"/>
                </a:ext>
              </a:extLst>
            </p:cNvPr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6147439" y="3139180"/>
              <a:ext cx="1" cy="73563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8">
              <a:extLst>
                <a:ext uri="{FF2B5EF4-FFF2-40B4-BE49-F238E27FC236}">
                  <a16:creationId xmlns:a16="http://schemas.microsoft.com/office/drawing/2014/main" id="{A9989ADD-9801-B94D-896F-5486D0FDC643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985163" y="3226593"/>
              <a:ext cx="220023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b="1" dirty="0" err="1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gcc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(gas) Assembler</a:t>
              </a:r>
            </a:p>
          </p:txBody>
        </p:sp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211F695F-3948-D846-8C38-54D9E874536D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230491" y="3603813"/>
              <a:ext cx="4390941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endParaRPr lang="en-US" b="1" dirty="0">
                <a:solidFill>
                  <a:schemeClr val="accent5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230607-3351-7B49-9404-38247391508F}"/>
              </a:ext>
            </a:extLst>
          </p:cNvPr>
          <p:cNvGrpSpPr/>
          <p:nvPr/>
        </p:nvGrpSpPr>
        <p:grpSpPr>
          <a:xfrm>
            <a:off x="6048406" y="1180858"/>
            <a:ext cx="6070971" cy="1410668"/>
            <a:chOff x="6226477" y="646796"/>
            <a:chExt cx="6070971" cy="1410668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5CA694F4-23B7-4A4D-A6DE-C42AD77E838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108618" y="672469"/>
              <a:ext cx="5188830" cy="13849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include files have function prototype and other declaration (later slides)</a:t>
              </a:r>
            </a:p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contents of included .h files are </a:t>
              </a:r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inserted/expanded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by </a:t>
              </a:r>
              <a:r>
                <a:rPr lang="en-US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cpp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(c pre-processor phase of </a:t>
              </a:r>
              <a:r>
                <a:rPr lang="en-US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gcc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 into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MU Bright" panose="02000603000000000000" pitchFamily="2" charset="0"/>
                  <a:cs typeface="Courier New" panose="02070309020205020404" pitchFamily="49" charset="0"/>
                </a:rPr>
                <a:t>files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prior to compilation start at their position in the file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258CF55-AA19-4C4E-9ECA-C169E1096355}"/>
                </a:ext>
              </a:extLst>
            </p:cNvPr>
            <p:cNvCxnSpPr>
              <a:cxnSpLocks/>
            </p:cNvCxnSpPr>
            <p:nvPr/>
          </p:nvCxnSpPr>
          <p:spPr>
            <a:xfrm>
              <a:off x="6226477" y="646796"/>
              <a:ext cx="377" cy="877943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1A403F-8D40-9A46-89D1-26EC9A4D925C}"/>
              </a:ext>
            </a:extLst>
          </p:cNvPr>
          <p:cNvGrpSpPr/>
          <p:nvPr/>
        </p:nvGrpSpPr>
        <p:grpSpPr>
          <a:xfrm>
            <a:off x="5075814" y="540627"/>
            <a:ext cx="2593087" cy="1894841"/>
            <a:chOff x="5305741" y="298143"/>
            <a:chExt cx="2593087" cy="189484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225152E-2770-FF40-993F-C731511BCAF6}"/>
                </a:ext>
              </a:extLst>
            </p:cNvPr>
            <p:cNvSpPr/>
            <p:nvPr/>
          </p:nvSpPr>
          <p:spPr bwMode="auto">
            <a:xfrm>
              <a:off x="5329626" y="1827224"/>
              <a:ext cx="1639663" cy="3657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prog.c</a:t>
              </a:r>
              <a:endPara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EDE69E9-10EB-2644-90F7-46FD01B9D938}"/>
                </a:ext>
              </a:extLst>
            </p:cNvPr>
            <p:cNvGrpSpPr/>
            <p:nvPr/>
          </p:nvGrpSpPr>
          <p:grpSpPr>
            <a:xfrm>
              <a:off x="5305741" y="298143"/>
              <a:ext cx="2593087" cy="775981"/>
              <a:chOff x="5305741" y="298143"/>
              <a:chExt cx="2593087" cy="77598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6CDC4148-7759-9649-A985-27A09F723C63}"/>
                  </a:ext>
                </a:extLst>
              </p:cNvPr>
              <p:cNvSpPr/>
              <p:nvPr/>
            </p:nvSpPr>
            <p:spPr bwMode="auto">
              <a:xfrm>
                <a:off x="5305741" y="298143"/>
                <a:ext cx="1702460" cy="67653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&lt;</a:t>
                </a:r>
                <a:r>
                  <a:rPr lang="en-US" b="1" dirty="0" err="1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stdio.h</a:t>
                </a: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&gt;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&lt;</a:t>
                </a:r>
                <a:r>
                  <a:rPr lang="en-US" b="1" dirty="0" err="1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stdlib.h</a:t>
                </a: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&gt;</a:t>
                </a:r>
              </a:p>
            </p:txBody>
          </p:sp>
          <p:sp>
            <p:nvSpPr>
              <p:cNvPr id="71" name="Rectangle 3">
                <a:extLst>
                  <a:ext uri="{FF2B5EF4-FFF2-40B4-BE49-F238E27FC236}">
                    <a16:creationId xmlns:a16="http://schemas.microsoft.com/office/drawing/2014/main" id="{8DFD15BE-A9B6-894A-9565-42E0DEB90A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6087148" y="797125"/>
                <a:ext cx="1811680" cy="27699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90487" tIns="0" rIns="90487" bIns="0" anchor="ctr" anchorCtr="0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54" name="Text Box 4">
            <a:extLst>
              <a:ext uri="{FF2B5EF4-FFF2-40B4-BE49-F238E27FC236}">
                <a16:creationId xmlns:a16="http://schemas.microsoft.com/office/drawing/2014/main" id="{21D4C9ED-FD27-8048-A262-33F7C03ED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190" y="577787"/>
            <a:ext cx="4393247" cy="409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 simple C Program */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World\n");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591A4B-600C-264C-83DE-B5AE639FBA7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462D80-9911-3D4E-91B5-3F2C43A161C0}"/>
              </a:ext>
            </a:extLst>
          </p:cNvPr>
          <p:cNvGrpSpPr/>
          <p:nvPr/>
        </p:nvGrpSpPr>
        <p:grpSpPr>
          <a:xfrm>
            <a:off x="441297" y="5061209"/>
            <a:ext cx="4680283" cy="1190932"/>
            <a:chOff x="378315" y="5040625"/>
            <a:chExt cx="4680283" cy="119093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09803-4F6D-9048-BC89-442A5F18B10A}"/>
                </a:ext>
              </a:extLst>
            </p:cNvPr>
            <p:cNvSpPr/>
            <p:nvPr/>
          </p:nvSpPr>
          <p:spPr>
            <a:xfrm>
              <a:off x="378315" y="5788309"/>
              <a:ext cx="1760049" cy="44324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Linux Loader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9A017C-09F7-9042-B8E8-8C1A8C58F349}"/>
                </a:ext>
              </a:extLst>
            </p:cNvPr>
            <p:cNvSpPr txBox="1"/>
            <p:nvPr/>
          </p:nvSpPr>
          <p:spPr>
            <a:xfrm>
              <a:off x="378315" y="5040625"/>
              <a:ext cx="453040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2000" dirty="0"/>
                <a:t>Create a </a:t>
              </a:r>
              <a:r>
                <a:rPr lang="en-US" sz="2000" dirty="0" err="1"/>
                <a:t>linux</a:t>
              </a:r>
              <a:r>
                <a:rPr lang="en-US" sz="2000" dirty="0"/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process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/>
                <a:t>Load into memory &amp; Execute </a:t>
              </a:r>
              <a:r>
                <a:rPr lang="en-US" sz="2000" dirty="0" err="1"/>
                <a:t>a.out</a:t>
              </a:r>
              <a:endParaRPr lang="en-US" sz="2000" dirty="0"/>
            </a:p>
          </p:txBody>
        </p:sp>
        <p:sp>
          <p:nvSpPr>
            <p:cNvPr id="37" name="Line 14">
              <a:extLst>
                <a:ext uri="{FF2B5EF4-FFF2-40B4-BE49-F238E27FC236}">
                  <a16:creationId xmlns:a16="http://schemas.microsoft.com/office/drawing/2014/main" id="{675A8331-9A00-D948-B1D8-2A67657C4BB4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 flipV="1">
              <a:off x="2138363" y="6009932"/>
              <a:ext cx="2920235" cy="18369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AE0764-861B-F241-9AE2-C30B36B3B021}"/>
              </a:ext>
            </a:extLst>
          </p:cNvPr>
          <p:cNvGrpSpPr/>
          <p:nvPr/>
        </p:nvGrpSpPr>
        <p:grpSpPr>
          <a:xfrm>
            <a:off x="2382910" y="4795121"/>
            <a:ext cx="9497851" cy="1883588"/>
            <a:chOff x="2382910" y="4795121"/>
            <a:chExt cx="9497851" cy="188358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6E13437-E3EF-AD48-A665-9B773671B45B}"/>
                </a:ext>
              </a:extLst>
            </p:cNvPr>
            <p:cNvGrpSpPr/>
            <p:nvPr/>
          </p:nvGrpSpPr>
          <p:grpSpPr>
            <a:xfrm>
              <a:off x="5132099" y="4795121"/>
              <a:ext cx="6748662" cy="1883588"/>
              <a:chOff x="5420007" y="4027467"/>
              <a:chExt cx="6748662" cy="188358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C356C5-96AA-FB4F-AA95-858CAF3A1D2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185264" y="4705638"/>
                <a:ext cx="1805539" cy="36676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90487" tIns="44450" rIns="90487" bIns="44450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:r>
                  <a:rPr lang="en-US" b="1" dirty="0" err="1">
                    <a:solidFill>
                      <a:srgbClr val="FF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ld</a:t>
                </a:r>
                <a:r>
                  <a: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Linkage Editor</a:t>
                </a:r>
              </a:p>
            </p:txBody>
          </p:sp>
          <p:sp>
            <p:nvSpPr>
              <p:cNvPr id="11" name="Line 14">
                <a:extLst>
                  <a:ext uri="{FF2B5EF4-FFF2-40B4-BE49-F238E27FC236}">
                    <a16:creationId xmlns:a16="http://schemas.microsoft.com/office/drawing/2014/main" id="{9EB74499-3CC1-7448-A5D0-D55E9F1062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206301" y="4027467"/>
                <a:ext cx="7966" cy="107163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square" lIns="90487" tIns="44450" rIns="90487" bIns="44450">
                <a:spAutoFit/>
              </a:bodyPr>
              <a:lstStyle/>
              <a:p>
                <a:endParaRPr lang="en-US" b="1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BBEF53DF-8AA2-9643-BFAD-14D5691E5F77}"/>
                  </a:ext>
                </a:extLst>
              </p:cNvPr>
              <p:cNvSpPr/>
              <p:nvPr/>
            </p:nvSpPr>
            <p:spPr bwMode="auto">
              <a:xfrm>
                <a:off x="5420007" y="5077993"/>
                <a:ext cx="1639663" cy="833050"/>
              </a:xfrm>
              <a:prstGeom prst="roundRect">
                <a:avLst/>
              </a:prstGeom>
              <a:solidFill>
                <a:srgbClr val="FFCC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a.out</a:t>
                </a:r>
                <a:endPara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6F68AC-E384-7942-BE94-5ECE3CA2704C}"/>
                  </a:ext>
                </a:extLst>
              </p:cNvPr>
              <p:cNvSpPr txBox="1"/>
              <p:nvPr/>
            </p:nvSpPr>
            <p:spPr>
              <a:xfrm>
                <a:off x="7071950" y="5264724"/>
                <a:ext cx="5096719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Links in already compiled standard c library</a:t>
                </a:r>
              </a:p>
              <a:p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Executable in machine code file</a:t>
                </a:r>
              </a:p>
            </p:txBody>
          </p:sp>
        </p:grp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44AF26D-ED26-8F47-9317-E22A39749370}"/>
                </a:ext>
              </a:extLst>
            </p:cNvPr>
            <p:cNvSpPr/>
            <p:nvPr/>
          </p:nvSpPr>
          <p:spPr bwMode="auto">
            <a:xfrm>
              <a:off x="2382910" y="6289722"/>
              <a:ext cx="1639663" cy="365760"/>
            </a:xfrm>
            <a:prstGeom prst="roundRect">
              <a:avLst/>
            </a:prstGeom>
            <a:solidFill>
              <a:srgbClr val="2C895B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err="1">
                  <a:solidFill>
                    <a:schemeClr val="bg1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libc</a:t>
              </a:r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</p:txBody>
        </p:sp>
        <p:sp>
          <p:nvSpPr>
            <p:cNvPr id="41" name="Line 14">
              <a:extLst>
                <a:ext uri="{FF2B5EF4-FFF2-40B4-BE49-F238E27FC236}">
                  <a16:creationId xmlns:a16="http://schemas.microsoft.com/office/drawing/2014/main" id="{57527BDB-D223-0B47-88BF-A16C9DF364E3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4031179" y="6472588"/>
              <a:ext cx="1044635" cy="13"/>
            </a:xfrm>
            <a:prstGeom prst="line">
              <a:avLst/>
            </a:prstGeom>
            <a:noFill/>
            <a:ln w="28575">
              <a:solidFill>
                <a:srgbClr val="2C895B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sp>
        <p:nvSpPr>
          <p:cNvPr id="44" name="Rectangle 2">
            <a:extLst>
              <a:ext uri="{FF2B5EF4-FFF2-40B4-BE49-F238E27FC236}">
                <a16:creationId xmlns:a16="http://schemas.microsoft.com/office/drawing/2014/main" id="{156C6A21-F285-974C-95FC-C57E84284ED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88578" y="3017626"/>
            <a:ext cx="2762915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487" tIns="0" rIns="90487" bIns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Source to Execution</a:t>
            </a:r>
          </a:p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Five Step Process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Compile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Assemble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Link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Load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Execute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47B984-5BAA-9269-874E-9E8D38340FD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17767" y="1446560"/>
            <a:ext cx="1481505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r"/>
            <a:r>
              <a:rPr lang="en-US" b="1" dirty="0" err="1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cpp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E04B3-BD0E-5D88-6D27-9E5EB72257CF}"/>
              </a:ext>
            </a:extLst>
          </p:cNvPr>
          <p:cNvSpPr txBox="1"/>
          <p:nvPr/>
        </p:nvSpPr>
        <p:spPr>
          <a:xfrm>
            <a:off x="7418223" y="613509"/>
            <a:ext cx="39636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% </a:t>
            </a:r>
            <a:r>
              <a:rPr lang="en-US" dirty="0" err="1">
                <a:solidFill>
                  <a:schemeClr val="accent6"/>
                </a:solidFill>
              </a:rPr>
              <a:t>gcc</a:t>
            </a:r>
            <a:r>
              <a:rPr lang="en-US" dirty="0">
                <a:solidFill>
                  <a:schemeClr val="accent6"/>
                </a:solidFill>
              </a:rPr>
              <a:t> –Wall –</a:t>
            </a:r>
            <a:r>
              <a:rPr lang="en-US" dirty="0" err="1">
                <a:solidFill>
                  <a:schemeClr val="accent6"/>
                </a:solidFill>
              </a:rPr>
              <a:t>Wextra</a:t>
            </a:r>
            <a:r>
              <a:rPr lang="en-US" dirty="0">
                <a:solidFill>
                  <a:schemeClr val="accent6"/>
                </a:solidFill>
              </a:rPr>
              <a:t> –</a:t>
            </a:r>
            <a:r>
              <a:rPr lang="en-US" dirty="0" err="1">
                <a:solidFill>
                  <a:schemeClr val="accent6"/>
                </a:solidFill>
              </a:rPr>
              <a:t>Werror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prog.c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3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4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68E8-9344-B04F-B310-72283780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10" y="0"/>
            <a:ext cx="10515600" cy="715294"/>
          </a:xfrm>
        </p:spPr>
        <p:txBody>
          <a:bodyPr/>
          <a:lstStyle/>
          <a:p>
            <a:r>
              <a:rPr lang="en-US" dirty="0"/>
              <a:t>C Preprocessor (</a:t>
            </a:r>
            <a:r>
              <a:rPr lang="en-US" dirty="0" err="1"/>
              <a:t>cpp</a:t>
            </a:r>
            <a:r>
              <a:rPr lang="en-US" dirty="0"/>
              <a:t>): #include, #define and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31F5D-B1DF-A94D-B55C-F4A2AEE2A01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4544" y="983938"/>
            <a:ext cx="10777136" cy="54282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C preprocessor (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cpp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</a:t>
            </a:r>
            <a:r>
              <a:rPr lang="en-US" sz="2200" i="1" dirty="0">
                <a:solidFill>
                  <a:srgbClr val="F3753F"/>
                </a:solidFill>
              </a:rPr>
              <a:t>transforms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your source code before the compiler runs</a:t>
            </a:r>
          </a:p>
          <a:p>
            <a:pPr lvl="1"/>
            <a:r>
              <a:rPr lang="en-US" sz="2200" b="1" dirty="0">
                <a:solidFill>
                  <a:srgbClr val="2C895B"/>
                </a:solidFill>
              </a:rPr>
              <a:t>First step </a:t>
            </a:r>
            <a:r>
              <a:rPr lang="en-US" sz="2200" dirty="0">
                <a:solidFill>
                  <a:schemeClr val="tx2"/>
                </a:solidFill>
              </a:rPr>
              <a:t>in the C compilation process</a:t>
            </a:r>
          </a:p>
          <a:p>
            <a:pPr lvl="1"/>
            <a:r>
              <a:rPr lang="en-US" sz="2200" b="1" dirty="0" err="1">
                <a:solidFill>
                  <a:schemeClr val="accent1"/>
                </a:solidFill>
              </a:rPr>
              <a:t>cpp</a:t>
            </a:r>
            <a:r>
              <a:rPr lang="en-US" sz="2200" b="1" dirty="0">
                <a:solidFill>
                  <a:schemeClr val="accent1"/>
                </a:solidFill>
              </a:rPr>
              <a:t> is automatically invoked by 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200" b="1" dirty="0">
                <a:solidFill>
                  <a:schemeClr val="accent1"/>
                </a:solidFill>
              </a:rPr>
              <a:t> during compilation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Input to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accent1"/>
                </a:solidFill>
              </a:rPr>
              <a:t>cpp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C file (text) and output from </a:t>
            </a:r>
            <a:r>
              <a:rPr lang="en-US" sz="2200" b="1" dirty="0" err="1">
                <a:solidFill>
                  <a:schemeClr val="accent1"/>
                </a:solidFill>
              </a:rPr>
              <a:t>cpp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still a C file (text - temporary)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sz="2200" b="1" i="1" dirty="0">
                <a:solidFill>
                  <a:schemeClr val="tx1">
                    <a:lumMod val="50000"/>
                  </a:schemeClr>
                </a:solidFill>
              </a:rPr>
              <a:t>preprocessor directive </a:t>
            </a:r>
            <a:r>
              <a:rPr lang="en-US" sz="2200" dirty="0"/>
              <a:t>(</a:t>
            </a:r>
            <a:r>
              <a:rPr lang="en-US" sz="2200" b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2200" b="1" i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directive</a:t>
            </a:r>
            <a:r>
              <a:rPr lang="en-US" sz="2200" dirty="0"/>
              <a:t>)</a:t>
            </a:r>
            <a:r>
              <a:rPr lang="en-US" sz="2200" b="1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temporarily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“modifies” a source file </a:t>
            </a:r>
            <a:r>
              <a:rPr lang="en-US" sz="2200" i="1" dirty="0">
                <a:solidFill>
                  <a:srgbClr val="0070C0"/>
                </a:solidFill>
              </a:rPr>
              <a:t>just before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compiled (but it </a:t>
            </a:r>
            <a:r>
              <a:rPr lang="en-US" sz="2200" b="1" i="1" dirty="0">
                <a:solidFill>
                  <a:srgbClr val="F3753F"/>
                </a:solidFill>
              </a:rPr>
              <a:t>does not save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modifications to the source file) </a:t>
            </a:r>
          </a:p>
          <a:p>
            <a:r>
              <a:rPr lang="en-US" altLang="en-US" sz="2200" b="1" dirty="0">
                <a:solidFill>
                  <a:schemeClr val="tx2"/>
                </a:solidFill>
              </a:rPr>
              <a:t>Preprocessing</a:t>
            </a:r>
            <a:r>
              <a:rPr lang="en-US" altLang="en-US" sz="2200" dirty="0">
                <a:solidFill>
                  <a:schemeClr val="tx2"/>
                </a:solidFill>
              </a:rPr>
              <a:t>: source code is </a:t>
            </a:r>
            <a:r>
              <a:rPr lang="en-US" altLang="en-US" sz="2200" i="1" dirty="0">
                <a:solidFill>
                  <a:srgbClr val="0070C0"/>
                </a:solidFill>
              </a:rPr>
              <a:t>expanded</a:t>
            </a:r>
            <a:r>
              <a:rPr lang="en-US" altLang="en-US" sz="2200" dirty="0">
                <a:solidFill>
                  <a:schemeClr val="tx2"/>
                </a:solidFill>
              </a:rPr>
              <a:t> and </a:t>
            </a:r>
            <a:r>
              <a:rPr lang="en-US" altLang="en-US" sz="2200" i="1" dirty="0">
                <a:solidFill>
                  <a:srgbClr val="0070C0"/>
                </a:solidFill>
              </a:rPr>
              <a:t>preprocessed</a:t>
            </a:r>
            <a:r>
              <a:rPr lang="en-US" altLang="en-US" sz="2200" dirty="0">
                <a:solidFill>
                  <a:schemeClr val="tx2"/>
                </a:solidFill>
              </a:rPr>
              <a:t> for the compiler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chemeClr val="tx2"/>
                </a:solidFill>
              </a:rPr>
              <a:t>Include files are </a:t>
            </a:r>
            <a:r>
              <a:rPr lang="en-US" altLang="en-US" sz="2200" i="1" dirty="0">
                <a:solidFill>
                  <a:srgbClr val="0070C0"/>
                </a:solidFill>
              </a:rPr>
              <a:t>inserted </a:t>
            </a:r>
            <a:r>
              <a:rPr lang="en-US" altLang="en-US" sz="2200" dirty="0">
                <a:solidFill>
                  <a:schemeClr val="tx2"/>
                </a:solidFill>
              </a:rPr>
              <a:t>into the source file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(#include &lt;</a:t>
            </a:r>
            <a:r>
              <a:rPr lang="en-US" alt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chemeClr val="tx2"/>
                </a:solidFill>
              </a:rPr>
              <a:t>Macros are </a:t>
            </a:r>
            <a:r>
              <a:rPr lang="en-US" altLang="en-US" sz="2200" i="1" dirty="0">
                <a:solidFill>
                  <a:srgbClr val="0070C0"/>
                </a:solidFill>
              </a:rPr>
              <a:t>expanded</a:t>
            </a:r>
            <a:r>
              <a:rPr lang="en-US" altLang="en-US" sz="2200" dirty="0">
                <a:solidFill>
                  <a:schemeClr val="tx2"/>
                </a:solidFill>
              </a:rPr>
              <a:t>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(#define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– replaces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with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rgbClr val="F3753F"/>
                </a:solidFill>
              </a:rPr>
              <a:t>Comments are </a:t>
            </a:r>
            <a:r>
              <a:rPr lang="en-US" altLang="en-US" sz="2200" b="1" i="1" dirty="0">
                <a:solidFill>
                  <a:srgbClr val="F3753F"/>
                </a:solidFill>
              </a:rPr>
              <a:t>removed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 */ , //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chemeClr val="tx2"/>
                </a:solidFill>
              </a:rPr>
              <a:t>Continued lines (line split) are </a:t>
            </a:r>
            <a:r>
              <a:rPr lang="en-US" altLang="en-US" sz="2200" i="1" dirty="0">
                <a:solidFill>
                  <a:srgbClr val="0070C0"/>
                </a:solidFill>
              </a:rPr>
              <a:t>joined</a:t>
            </a:r>
            <a:r>
              <a:rPr lang="en-US" altLang="en-US" sz="2200" dirty="0">
                <a:solidFill>
                  <a:schemeClr val="tx2"/>
                </a:solidFill>
              </a:rPr>
              <a:t> 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468312" indent="-457200"/>
            <a:r>
              <a:rPr lang="en-US" altLang="en-US" sz="2400" dirty="0">
                <a:solidFill>
                  <a:srgbClr val="2C895B"/>
                </a:solidFill>
                <a:cs typeface="Consolas" panose="020B0609020204030204" pitchFamily="49" charset="0"/>
              </a:rPr>
              <a:t>You are going to design #3 for PA2 and implement in a C program for PA3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80EC-B030-1041-9FD5-6D449E013D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1327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4">
            <a:extLst>
              <a:ext uri="{FF2B5EF4-FFF2-40B4-BE49-F238E27FC236}">
                <a16:creationId xmlns:a16="http://schemas.microsoft.com/office/drawing/2014/main" id="{AAFA1C74-6B2E-BA4E-BBC5-70D029A69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53" y="701693"/>
            <a:ext cx="4393247" cy="45550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endParaRPr lang="en-US" alt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 simple C Program */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World!\n");</a:t>
            </a:r>
            <a:endParaRPr lang="en-US" alt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674572-5043-DD4C-8F23-AC6E94D5A9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44671" y="3429000"/>
            <a:ext cx="7052167" cy="32532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tx2"/>
                </a:solidFill>
              </a:rPr>
              <a:t>compile: </a:t>
            </a:r>
            <a:r>
              <a:rPr lang="en-US" sz="2000" b="1" dirty="0" err="1">
                <a:solidFill>
                  <a:schemeClr val="accent5"/>
                </a:solidFill>
              </a:rPr>
              <a:t>gcc</a:t>
            </a:r>
            <a:r>
              <a:rPr lang="en-US" sz="2000" b="1" dirty="0">
                <a:solidFill>
                  <a:schemeClr val="accent5"/>
                </a:solidFill>
              </a:rPr>
              <a:t> –Wall –</a:t>
            </a:r>
            <a:r>
              <a:rPr lang="en-US" sz="2000" b="1" dirty="0" err="1">
                <a:solidFill>
                  <a:schemeClr val="accent5"/>
                </a:solidFill>
              </a:rPr>
              <a:t>Wextra</a:t>
            </a:r>
            <a:r>
              <a:rPr lang="en-US" sz="2000" b="1" dirty="0">
                <a:solidFill>
                  <a:schemeClr val="accent5"/>
                </a:solidFill>
              </a:rPr>
              <a:t> –</a:t>
            </a:r>
            <a:r>
              <a:rPr lang="en-US" sz="2000" b="1" dirty="0" err="1">
                <a:solidFill>
                  <a:schemeClr val="accent5"/>
                </a:solidFill>
              </a:rPr>
              <a:t>Werror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</a:rPr>
              <a:t>prog.c</a:t>
            </a:r>
            <a:r>
              <a:rPr lang="en-US" sz="2000" b="1" dirty="0">
                <a:solidFill>
                  <a:schemeClr val="accent5"/>
                </a:solidFill>
              </a:rPr>
              <a:t> -o </a:t>
            </a:r>
            <a:r>
              <a:rPr lang="en-US" sz="2000" b="1" dirty="0">
                <a:solidFill>
                  <a:srgbClr val="7030A0"/>
                </a:solidFill>
              </a:rPr>
              <a:t>prog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endParaRPr lang="en-US" sz="2000" dirty="0">
              <a:solidFill>
                <a:schemeClr val="tx2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 err="1">
                <a:solidFill>
                  <a:schemeClr val="tx2"/>
                </a:solidFill>
              </a:rPr>
              <a:t>cpp</a:t>
            </a:r>
            <a:r>
              <a:rPr lang="en-US" sz="2200" dirty="0">
                <a:solidFill>
                  <a:schemeClr val="tx2"/>
                </a:solidFill>
              </a:rPr>
              <a:t> processes the file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Compiler (</a:t>
            </a:r>
            <a:r>
              <a:rPr lang="en-US" sz="2200" dirty="0" err="1">
                <a:solidFill>
                  <a:schemeClr val="tx2"/>
                </a:solidFill>
              </a:rPr>
              <a:t>gcc</a:t>
            </a:r>
            <a:r>
              <a:rPr lang="en-US" sz="2200" dirty="0">
                <a:solidFill>
                  <a:schemeClr val="tx2"/>
                </a:solidFill>
              </a:rPr>
              <a:t>) </a:t>
            </a:r>
            <a:r>
              <a:rPr lang="en-US" sz="2200" dirty="0">
                <a:solidFill>
                  <a:srgbClr val="0070C0"/>
                </a:solidFill>
              </a:rPr>
              <a:t>compiles</a:t>
            </a:r>
            <a:r>
              <a:rPr lang="en-US" sz="2200" dirty="0">
                <a:solidFill>
                  <a:schemeClr val="tx2"/>
                </a:solidFill>
              </a:rPr>
              <a:t> main </a:t>
            </a:r>
            <a:r>
              <a:rPr lang="en-US" sz="2200" dirty="0">
                <a:solidFill>
                  <a:schemeClr val="accent5"/>
                </a:solidFill>
              </a:rPr>
              <a:t>to assembly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Assembler (gas – called by </a:t>
            </a:r>
            <a:r>
              <a:rPr lang="en-US" sz="2200" dirty="0" err="1">
                <a:solidFill>
                  <a:schemeClr val="tx2"/>
                </a:solidFill>
              </a:rPr>
              <a:t>gcc</a:t>
            </a:r>
            <a:r>
              <a:rPr lang="en-US" sz="2200" dirty="0">
                <a:solidFill>
                  <a:schemeClr val="tx2"/>
                </a:solidFill>
              </a:rPr>
              <a:t>) translates the </a:t>
            </a:r>
            <a:r>
              <a:rPr lang="en-US" sz="2200" dirty="0">
                <a:solidFill>
                  <a:schemeClr val="accent5"/>
                </a:solidFill>
              </a:rPr>
              <a:t>assembly</a:t>
            </a:r>
            <a:r>
              <a:rPr lang="en-US" sz="2200" dirty="0">
                <a:solidFill>
                  <a:schemeClr val="tx2"/>
                </a:solidFill>
              </a:rPr>
              <a:t> to </a:t>
            </a:r>
            <a:r>
              <a:rPr lang="en-US" sz="2200" dirty="0">
                <a:solidFill>
                  <a:srgbClr val="2C895B"/>
                </a:solidFill>
              </a:rPr>
              <a:t>machine code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Linker (</a:t>
            </a:r>
            <a:r>
              <a:rPr lang="en-US" sz="2200" dirty="0" err="1">
                <a:solidFill>
                  <a:schemeClr val="tx2"/>
                </a:solidFill>
              </a:rPr>
              <a:t>ld</a:t>
            </a:r>
            <a:r>
              <a:rPr lang="en-US" sz="2200" dirty="0">
                <a:solidFill>
                  <a:schemeClr val="tx2"/>
                </a:solidFill>
              </a:rPr>
              <a:t>) merges the </a:t>
            </a:r>
            <a:r>
              <a:rPr lang="en-US" sz="2200" dirty="0">
                <a:solidFill>
                  <a:srgbClr val="2C895B"/>
                </a:solidFill>
              </a:rPr>
              <a:t>machine code </a:t>
            </a:r>
            <a:r>
              <a:rPr lang="en-US" sz="2200" dirty="0">
                <a:solidFill>
                  <a:schemeClr val="tx2"/>
                </a:solidFill>
              </a:rPr>
              <a:t>for </a:t>
            </a:r>
            <a:r>
              <a:rPr lang="en-US" sz="2200" dirty="0" err="1">
                <a:solidFill>
                  <a:srgbClr val="7030A0"/>
                </a:solidFill>
              </a:rPr>
              <a:t>printf</a:t>
            </a:r>
            <a:r>
              <a:rPr lang="en-US" sz="2200" dirty="0">
                <a:solidFill>
                  <a:srgbClr val="7030A0"/>
                </a:solidFill>
              </a:rPr>
              <a:t>() </a:t>
            </a:r>
            <a:r>
              <a:rPr lang="en-US" sz="2200" dirty="0">
                <a:solidFill>
                  <a:schemeClr val="tx2"/>
                </a:solidFill>
              </a:rPr>
              <a:t>(from a library) with your </a:t>
            </a:r>
            <a:r>
              <a:rPr lang="en-US" sz="2200" dirty="0">
                <a:solidFill>
                  <a:srgbClr val="2C895B"/>
                </a:solidFill>
              </a:rPr>
              <a:t>programs machine code </a:t>
            </a:r>
            <a:r>
              <a:rPr lang="en-US" sz="2200" dirty="0">
                <a:solidFill>
                  <a:schemeClr val="tx2"/>
                </a:solidFill>
              </a:rPr>
              <a:t>to create the </a:t>
            </a:r>
            <a:r>
              <a:rPr lang="en-US" sz="2200" dirty="0">
                <a:solidFill>
                  <a:srgbClr val="FF0000"/>
                </a:solidFill>
              </a:rPr>
              <a:t>executable file </a:t>
            </a:r>
            <a:r>
              <a:rPr lang="en-US" sz="2200" dirty="0">
                <a:solidFill>
                  <a:srgbClr val="7030A0"/>
                </a:solidFill>
              </a:rPr>
              <a:t>prog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(also </a:t>
            </a:r>
            <a:r>
              <a:rPr lang="en-US" sz="2200" dirty="0">
                <a:solidFill>
                  <a:srgbClr val="7030A0"/>
                </a:solidFill>
              </a:rPr>
              <a:t>machine code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573997" cy="561357"/>
          </a:xfrm>
        </p:spPr>
        <p:txBody>
          <a:bodyPr/>
          <a:lstStyle/>
          <a:p>
            <a:r>
              <a:rPr lang="en-US" dirty="0"/>
              <a:t>Compilation Process Actions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37DEE9-7560-1640-93DD-92C2833CCF2A}"/>
              </a:ext>
            </a:extLst>
          </p:cNvPr>
          <p:cNvGrpSpPr/>
          <p:nvPr/>
        </p:nvGrpSpPr>
        <p:grpSpPr>
          <a:xfrm>
            <a:off x="3818527" y="2112447"/>
            <a:ext cx="5990145" cy="369332"/>
            <a:chOff x="4245012" y="4508783"/>
            <a:chExt cx="5990145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027220A-18D5-A04B-AB9E-74631A7BB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012" y="4669363"/>
              <a:ext cx="11157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190951-B676-084B-AB1E-2A2E3EA1F1EC}"/>
                </a:ext>
              </a:extLst>
            </p:cNvPr>
            <p:cNvSpPr txBox="1"/>
            <p:nvPr/>
          </p:nvSpPr>
          <p:spPr>
            <a:xfrm>
              <a:off x="5360757" y="4508783"/>
              <a:ext cx="4874400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 (c pre-processor):  removes the Comment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846A739-FE1F-0944-B997-52C5053334B1}"/>
              </a:ext>
            </a:extLst>
          </p:cNvPr>
          <p:cNvGrpSpPr/>
          <p:nvPr/>
        </p:nvGrpSpPr>
        <p:grpSpPr>
          <a:xfrm>
            <a:off x="2911403" y="911346"/>
            <a:ext cx="6644145" cy="923330"/>
            <a:chOff x="4245012" y="4508783"/>
            <a:chExt cx="6644145" cy="92333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4BA1F6-608E-5741-B9B4-B51FDB96FC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012" y="4669363"/>
              <a:ext cx="11157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719DD2-CEE5-4F42-B3CE-A2E4745B4A35}"/>
                </a:ext>
              </a:extLst>
            </p:cNvPr>
            <p:cNvSpPr txBox="1"/>
            <p:nvPr/>
          </p:nvSpPr>
          <p:spPr>
            <a:xfrm>
              <a:off x="5360757" y="4508783"/>
              <a:ext cx="5528400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: inserts and processes the contents of files here (definitions for </a:t>
              </a:r>
              <a:r>
                <a:rPr lang="en-US" dirty="0" err="1">
                  <a:solidFill>
                    <a:schemeClr val="accent1"/>
                  </a:solidFill>
                </a:rPr>
                <a:t>getchar</a:t>
              </a:r>
              <a:r>
                <a:rPr lang="en-US" dirty="0">
                  <a:solidFill>
                    <a:schemeClr val="accent1"/>
                  </a:solidFill>
                </a:rPr>
                <a:t>() and </a:t>
              </a:r>
              <a:r>
                <a:rPr lang="en-US" dirty="0" err="1">
                  <a:solidFill>
                    <a:schemeClr val="accent1"/>
                  </a:solidFill>
                </a:rPr>
                <a:t>putchar</a:t>
              </a:r>
              <a:r>
                <a:rPr lang="en-US" dirty="0">
                  <a:solidFill>
                    <a:schemeClr val="accent1"/>
                  </a:solidFill>
                </a:rPr>
                <a:t>(): </a:t>
              </a:r>
            </a:p>
            <a:p>
              <a:r>
                <a:rPr lang="en-US" dirty="0">
                  <a:solidFill>
                    <a:srgbClr val="F3753F"/>
                  </a:solidFill>
                </a:rPr>
                <a:t>/</a:t>
              </a:r>
              <a:r>
                <a:rPr lang="en-US" dirty="0" err="1">
                  <a:solidFill>
                    <a:srgbClr val="F3753F"/>
                  </a:solidFill>
                </a:rPr>
                <a:t>usr</a:t>
              </a:r>
              <a:r>
                <a:rPr lang="en-US" dirty="0">
                  <a:solidFill>
                    <a:srgbClr val="F3753F"/>
                  </a:solidFill>
                </a:rPr>
                <a:t>/include/</a:t>
              </a:r>
              <a:r>
                <a:rPr lang="en-US" dirty="0" err="1">
                  <a:solidFill>
                    <a:srgbClr val="F3753F"/>
                  </a:solidFill>
                </a:rPr>
                <a:t>stdio.h</a:t>
              </a:r>
              <a:r>
                <a:rPr lang="en-US" dirty="0">
                  <a:solidFill>
                    <a:srgbClr val="F3753F"/>
                  </a:solidFill>
                </a:rPr>
                <a:t> </a:t>
              </a:r>
              <a:r>
                <a:rPr lang="en-US" dirty="0">
                  <a:solidFill>
                    <a:schemeClr val="accent1"/>
                  </a:solidFill>
                </a:rPr>
                <a:t>&amp; </a:t>
              </a:r>
              <a:r>
                <a:rPr lang="en-US" dirty="0">
                  <a:solidFill>
                    <a:srgbClr val="F3753F"/>
                  </a:solidFill>
                </a:rPr>
                <a:t>/</a:t>
              </a:r>
              <a:r>
                <a:rPr lang="en-US" dirty="0" err="1">
                  <a:solidFill>
                    <a:srgbClr val="F3753F"/>
                  </a:solidFill>
                </a:rPr>
                <a:t>usr</a:t>
              </a:r>
              <a:r>
                <a:rPr lang="en-US" dirty="0">
                  <a:solidFill>
                    <a:srgbClr val="F3753F"/>
                  </a:solidFill>
                </a:rPr>
                <a:t>/include/</a:t>
              </a:r>
              <a:r>
                <a:rPr lang="en-US" dirty="0" err="1">
                  <a:solidFill>
                    <a:srgbClr val="F3753F"/>
                  </a:solidFill>
                </a:rPr>
                <a:t>stdlib.h</a:t>
              </a:r>
              <a:r>
                <a:rPr lang="en-US" dirty="0">
                  <a:solidFill>
                    <a:srgbClr val="F3753F"/>
                  </a:solidFill>
                </a:rPr>
                <a:t>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08D8E7-5BEB-3B40-A6B4-16B70EF27D10}"/>
              </a:ext>
            </a:extLst>
          </p:cNvPr>
          <p:cNvGrpSpPr/>
          <p:nvPr/>
        </p:nvGrpSpPr>
        <p:grpSpPr>
          <a:xfrm>
            <a:off x="315998" y="4726983"/>
            <a:ext cx="4031277" cy="1059091"/>
            <a:chOff x="2891285" y="3887051"/>
            <a:chExt cx="4031277" cy="1059091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F190946-B296-0A4E-8939-EB6B6B4257CA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4906924" y="3887051"/>
              <a:ext cx="0" cy="689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4E9B1A-435F-3945-80B0-8390D800BDC0}"/>
                </a:ext>
              </a:extLst>
            </p:cNvPr>
            <p:cNvSpPr txBox="1"/>
            <p:nvPr/>
          </p:nvSpPr>
          <p:spPr>
            <a:xfrm>
              <a:off x="2891285" y="4576810"/>
              <a:ext cx="403127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: replaces </a:t>
              </a:r>
              <a:r>
                <a:rPr lang="en-US" dirty="0">
                  <a:solidFill>
                    <a:srgbClr val="F3753F"/>
                  </a:solidFill>
                </a:rPr>
                <a:t>EXIT_SUCCESS </a:t>
              </a:r>
              <a:r>
                <a:rPr lang="en-US" dirty="0">
                  <a:solidFill>
                    <a:schemeClr val="accent1"/>
                  </a:solidFill>
                </a:rPr>
                <a:t>with 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605C95-0898-564E-B3B0-C1E3B2E88CCF}"/>
              </a:ext>
            </a:extLst>
          </p:cNvPr>
          <p:cNvGrpSpPr/>
          <p:nvPr/>
        </p:nvGrpSpPr>
        <p:grpSpPr>
          <a:xfrm>
            <a:off x="1580827" y="2641735"/>
            <a:ext cx="9211923" cy="1318082"/>
            <a:chOff x="1779957" y="4539396"/>
            <a:chExt cx="9211923" cy="131808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C58821D-AA52-2D41-A646-DAC6947E9FA9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>
              <a:off x="1779957" y="4862562"/>
              <a:ext cx="3454642" cy="99491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CD929F-7EA8-3E46-AD51-8EE4E88B5332}"/>
                </a:ext>
              </a:extLst>
            </p:cNvPr>
            <p:cNvSpPr txBox="1"/>
            <p:nvPr/>
          </p:nvSpPr>
          <p:spPr>
            <a:xfrm>
              <a:off x="5234599" y="4539396"/>
              <a:ext cx="5757281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compiler generates assembly code to call the library function </a:t>
              </a:r>
              <a:r>
                <a:rPr lang="en-US" dirty="0" err="1">
                  <a:solidFill>
                    <a:schemeClr val="accent1"/>
                  </a:solidFill>
                </a:rPr>
                <a:t>printf</a:t>
              </a:r>
              <a:r>
                <a:rPr lang="en-US" dirty="0">
                  <a:solidFill>
                    <a:schemeClr val="accent1"/>
                  </a:solidFill>
                </a:rPr>
                <a:t>() and pass the string "Hello World!"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31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A17F-7491-BE4C-BE50-97821E36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483" y="210646"/>
            <a:ext cx="11485416" cy="476631"/>
          </a:xfrm>
        </p:spPr>
        <p:txBody>
          <a:bodyPr/>
          <a:lstStyle/>
          <a:p>
            <a:r>
              <a:rPr lang="en-US" dirty="0"/>
              <a:t>Textbook Over-ride: Linux Return Value Convention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5FD54-FEB2-294A-B7F3-E182A5126C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7438" y="687276"/>
            <a:ext cx="11659461" cy="57135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C895B"/>
                </a:solidFill>
              </a:rPr>
              <a:t>main() is the first function to start to execute and </a:t>
            </a:r>
            <a:r>
              <a:rPr lang="en-US" sz="2400" b="1" i="1" dirty="0">
                <a:solidFill>
                  <a:srgbClr val="FF0000"/>
                </a:solidFill>
              </a:rPr>
              <a:t>usually</a:t>
            </a:r>
            <a:r>
              <a:rPr lang="en-US" sz="2400" b="1" dirty="0">
                <a:solidFill>
                  <a:srgbClr val="2C895B"/>
                </a:solidFill>
              </a:rPr>
              <a:t> the last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C895B"/>
                </a:solidFill>
              </a:rPr>
              <a:t>Linux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uses a </a:t>
            </a:r>
            <a:r>
              <a:rPr lang="en-US" sz="2400" b="1" dirty="0">
                <a:solidFill>
                  <a:schemeClr val="accent5"/>
                </a:solidFill>
              </a:rPr>
              <a:t>convention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on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signaling errors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at process termination to the "shell"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Remember checking return values in CSE15L scripts?</a:t>
            </a:r>
            <a:endParaRPr lang="en-US" sz="2200" dirty="0">
              <a:solidFill>
                <a:schemeClr val="accent1"/>
              </a:solidFill>
            </a:endParaRP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the value often associated with the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statement from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endParaRPr lang="en-US" sz="1800" b="1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FF0000"/>
                </a:solidFill>
              </a:rPr>
              <a:t>In this class</a:t>
            </a:r>
            <a:r>
              <a:rPr lang="en-US" sz="2200" b="1" dirty="0">
                <a:solidFill>
                  <a:schemeClr val="tx2"/>
                </a:solidFill>
              </a:rPr>
              <a:t>, </a:t>
            </a:r>
            <a:r>
              <a:rPr lang="en-US" sz="2200" b="1" u="sng" dirty="0">
                <a:solidFill>
                  <a:schemeClr val="accent1"/>
                </a:solidFill>
              </a:rPr>
              <a:t>always</a:t>
            </a:r>
            <a:r>
              <a:rPr lang="en-US" sz="2200" b="1" dirty="0">
                <a:solidFill>
                  <a:schemeClr val="accent1"/>
                </a:solidFill>
              </a:rPr>
              <a:t> use the Linux standard return codes </a:t>
            </a:r>
            <a:r>
              <a:rPr lang="en-US" sz="2200" dirty="0">
                <a:solidFill>
                  <a:schemeClr val="tx2"/>
                </a:solidFill>
              </a:rPr>
              <a:t>as defined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&lt;</a:t>
            </a:r>
            <a:r>
              <a:rPr lang="en-US" sz="22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stdlib.h</a:t>
            </a: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&gt; when returning from main() or exiting your program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    	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 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completed ok; usually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completed with error; non-zero value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pPr lvl="2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To force a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clean program termination </a:t>
            </a:r>
            <a:r>
              <a:rPr lang="en-US" sz="2200" i="1" dirty="0">
                <a:solidFill>
                  <a:srgbClr val="C00000"/>
                </a:solidFill>
                <a:cs typeface="Courier New" panose="02070309020205020404" pitchFamily="49" charset="0"/>
              </a:rPr>
              <a:t>from any function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in your program, you can call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exit()</a:t>
            </a:r>
            <a:endParaRPr lang="en-US" sz="2200" dirty="0">
              <a:cs typeface="Courier New" panose="02070309020205020404" pitchFamily="49" charset="0"/>
            </a:endParaRPr>
          </a:p>
          <a:p>
            <a:pPr marL="11112" indent="0">
              <a:lnSpc>
                <a:spcPct val="100000"/>
              </a:lnSpc>
              <a:buNone/>
            </a:pPr>
            <a:r>
              <a:rPr lang="en-US" sz="2200" b="1" dirty="0">
                <a:cs typeface="Courier New" panose="02070309020205020404" pitchFamily="49" charset="0"/>
              </a:rPr>
              <a:t>	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exit(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exit(EXIT_SUCCESS);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50A3C-8045-014B-96BB-3B23E79FCE4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6659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30" y="173695"/>
            <a:ext cx="10515600" cy="430989"/>
          </a:xfrm>
        </p:spPr>
        <p:txBody>
          <a:bodyPr/>
          <a:lstStyle/>
          <a:p>
            <a:r>
              <a:rPr lang="en-US" dirty="0"/>
              <a:t>CSE 30 Fall 2022 – Staff 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9E5B6-A2A6-5D44-91C4-4A241527D9D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36828" y="681628"/>
            <a:ext cx="6550378" cy="60026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</a:rPr>
              <a:t>Instructor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Keith Muller </a:t>
            </a:r>
            <a:r>
              <a:rPr lang="en-US" sz="2200" dirty="0"/>
              <a:t>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Office Hours In Person Only: CSE 3109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Tue, Thu</a:t>
            </a:r>
            <a:r>
              <a:rPr lang="en-US" sz="2200" dirty="0"/>
              <a:t>: 2:00 PM to 3:00 PM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Additional Office Hours – Zoom Only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Wed: </a:t>
            </a:r>
            <a:r>
              <a:rPr lang="en-US" sz="2200" dirty="0"/>
              <a:t>3:00 PM to 4:30 PM</a:t>
            </a:r>
          </a:p>
          <a:p>
            <a:pPr lvl="1"/>
            <a:r>
              <a:rPr lang="en-US" sz="2200" dirty="0"/>
              <a:t>Zoom: </a:t>
            </a:r>
            <a:r>
              <a:rPr lang="en-US" sz="2000" u="sng" dirty="0">
                <a:solidFill>
                  <a:srgbClr val="094FD1"/>
                </a:solidFill>
                <a:effectLst/>
                <a:latin typeface="Helvetica Neue" panose="02000503000000020004" pitchFamily="2" charset="0"/>
                <a:hlinkClick r:id="rId3"/>
              </a:rPr>
              <a:t>https://ucsd.zoom.us/j/94331007124</a:t>
            </a:r>
            <a:endParaRPr lang="en-US" sz="2200" dirty="0"/>
          </a:p>
          <a:p>
            <a:r>
              <a:rPr lang="en-US" sz="2400" b="1" dirty="0">
                <a:solidFill>
                  <a:srgbClr val="FF0000"/>
                </a:solidFill>
              </a:rPr>
              <a:t>Additional Office Hours by Appointment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Email Request to </a:t>
            </a:r>
            <a:r>
              <a:rPr lang="en-US" sz="2400" b="1" dirty="0" err="1">
                <a:solidFill>
                  <a:srgbClr val="0070C0"/>
                </a:solidFill>
              </a:rPr>
              <a:t>muller@eng.ucsd.edu</a:t>
            </a:r>
            <a:endParaRPr lang="en-US" sz="2400" b="1" dirty="0">
              <a:solidFill>
                <a:srgbClr val="0070C0"/>
              </a:solidFill>
            </a:endParaRP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Do not use canvas messages to contact me!</a:t>
            </a:r>
          </a:p>
          <a:p>
            <a:r>
              <a:rPr lang="en-US" sz="2600" u="sng" dirty="0">
                <a:solidFill>
                  <a:srgbClr val="2C895B"/>
                </a:solidFill>
              </a:rPr>
              <a:t>Lecture is required!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A lot of material is only available in lecture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If you miss lecture, see the podcasts</a:t>
            </a:r>
            <a:endParaRPr lang="en-US" sz="2200" dirty="0"/>
          </a:p>
          <a:p>
            <a:pPr lvl="1"/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F52F15F-7D25-FE44-9292-7AB44B83B8B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3349" y="604684"/>
            <a:ext cx="5021823" cy="222706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TA's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</a:rPr>
              <a:t>Rasika </a:t>
            </a:r>
            <a:r>
              <a:rPr lang="en-US" sz="1800" dirty="0" err="1">
                <a:solidFill>
                  <a:srgbClr val="000000"/>
                </a:solidFill>
              </a:rPr>
              <a:t>Bhave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000000"/>
                </a:solidFill>
              </a:rPr>
              <a:t>Jinhao</a:t>
            </a:r>
            <a:r>
              <a:rPr lang="en-US" sz="1800" dirty="0">
                <a:solidFill>
                  <a:srgbClr val="000000"/>
                </a:solidFill>
              </a:rPr>
              <a:t> Liu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000000"/>
                </a:solidFill>
              </a:rPr>
              <a:t>Sananya</a:t>
            </a:r>
            <a:r>
              <a:rPr lang="en-US" sz="1800" dirty="0">
                <a:solidFill>
                  <a:srgbClr val="000000"/>
                </a:solidFill>
              </a:rPr>
              <a:t> Majumder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</a:rPr>
              <a:t>Jerry Yu 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9C0090-6778-0545-959B-3584050CF5AC}"/>
              </a:ext>
            </a:extLst>
          </p:cNvPr>
          <p:cNvSpPr txBox="1">
            <a:spLocks/>
          </p:cNvSpPr>
          <p:nvPr/>
        </p:nvSpPr>
        <p:spPr>
          <a:xfrm>
            <a:off x="6933349" y="2958880"/>
            <a:ext cx="5144470" cy="38202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</a:rPr>
              <a:t>Tutors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Nitya Agarwal;  Alexander G Arias;  James Bao;  Shubham Bhargava;  Adrian </a:t>
            </a:r>
            <a:r>
              <a:rPr lang="en-US" sz="1600" dirty="0" err="1">
                <a:solidFill>
                  <a:srgbClr val="000000"/>
                </a:solidFill>
              </a:rPr>
              <a:t>Botvinik</a:t>
            </a:r>
            <a:r>
              <a:rPr lang="en-US" sz="1600" dirty="0">
                <a:solidFill>
                  <a:srgbClr val="000000"/>
                </a:solidFill>
              </a:rPr>
              <a:t>; </a:t>
            </a:r>
            <a:r>
              <a:rPr lang="en-US" sz="1600" dirty="0" err="1">
                <a:solidFill>
                  <a:srgbClr val="000000"/>
                </a:solidFill>
              </a:rPr>
              <a:t>Tianyi</a:t>
            </a:r>
            <a:r>
              <a:rPr lang="en-US" sz="1600" dirty="0">
                <a:solidFill>
                  <a:srgbClr val="000000"/>
                </a:solidFill>
              </a:rPr>
              <a:t> Irene Chen; Melina </a:t>
            </a:r>
            <a:r>
              <a:rPr lang="en-US" sz="1600" dirty="0" err="1">
                <a:solidFill>
                  <a:srgbClr val="000000"/>
                </a:solidFill>
              </a:rPr>
              <a:t>Kapsogeorgou</a:t>
            </a:r>
            <a:r>
              <a:rPr lang="en-US" sz="1600" dirty="0">
                <a:solidFill>
                  <a:srgbClr val="000000"/>
                </a:solidFill>
              </a:rPr>
              <a:t>;  </a:t>
            </a:r>
            <a:r>
              <a:rPr lang="en-US" sz="1600" dirty="0" err="1">
                <a:solidFill>
                  <a:srgbClr val="000000"/>
                </a:solidFill>
              </a:rPr>
              <a:t>Thuan</a:t>
            </a:r>
            <a:r>
              <a:rPr lang="en-US" sz="1600" dirty="0">
                <a:solidFill>
                  <a:srgbClr val="000000"/>
                </a:solidFill>
              </a:rPr>
              <a:t> Quang Do;  </a:t>
            </a:r>
            <a:r>
              <a:rPr lang="en-US" sz="1600" dirty="0" err="1">
                <a:solidFill>
                  <a:srgbClr val="000000"/>
                </a:solidFill>
              </a:rPr>
              <a:t>Ruilin</a:t>
            </a:r>
            <a:r>
              <a:rPr lang="en-US" sz="1600" dirty="0">
                <a:solidFill>
                  <a:srgbClr val="000000"/>
                </a:solidFill>
              </a:rPr>
              <a:t> Hu;  William Hu;  </a:t>
            </a:r>
            <a:r>
              <a:rPr lang="en-US" sz="1600" dirty="0" err="1">
                <a:solidFill>
                  <a:srgbClr val="000000"/>
                </a:solidFill>
              </a:rPr>
              <a:t>Jinya</a:t>
            </a:r>
            <a:r>
              <a:rPr lang="en-US" sz="1600" dirty="0">
                <a:solidFill>
                  <a:srgbClr val="000000"/>
                </a:solidFill>
              </a:rPr>
              <a:t> Jiang;  Mihir </a:t>
            </a:r>
            <a:r>
              <a:rPr lang="en-US" sz="1600" dirty="0" err="1">
                <a:solidFill>
                  <a:srgbClr val="000000"/>
                </a:solidFill>
              </a:rPr>
              <a:t>Kekkar</a:t>
            </a:r>
            <a:r>
              <a:rPr lang="en-US" sz="1600" dirty="0">
                <a:solidFill>
                  <a:srgbClr val="000000"/>
                </a:solidFill>
              </a:rPr>
              <a:t>; Austin Li; </a:t>
            </a:r>
            <a:r>
              <a:rPr lang="en-US" sz="1600" dirty="0" err="1">
                <a:solidFill>
                  <a:srgbClr val="000000"/>
                </a:solidFill>
              </a:rPr>
              <a:t>Binghong</a:t>
            </a:r>
            <a:r>
              <a:rPr lang="en-US" sz="1600" dirty="0">
                <a:solidFill>
                  <a:srgbClr val="000000"/>
                </a:solidFill>
              </a:rPr>
              <a:t> Li; Frank Li; </a:t>
            </a:r>
            <a:r>
              <a:rPr lang="en-US" sz="1600" dirty="0" err="1">
                <a:solidFill>
                  <a:srgbClr val="000000"/>
                </a:solidFill>
              </a:rPr>
              <a:t>Gerui</a:t>
            </a:r>
            <a:r>
              <a:rPr lang="en-US" sz="1600" dirty="0">
                <a:solidFill>
                  <a:srgbClr val="000000"/>
                </a:solidFill>
              </a:rPr>
              <a:t> Li; </a:t>
            </a:r>
            <a:r>
              <a:rPr lang="en-US" sz="1600" dirty="0" err="1">
                <a:solidFill>
                  <a:srgbClr val="000000"/>
                </a:solidFill>
              </a:rPr>
              <a:t>Meihui</a:t>
            </a:r>
            <a:r>
              <a:rPr lang="en-US" sz="1600" dirty="0">
                <a:solidFill>
                  <a:srgbClr val="000000"/>
                </a:solidFill>
              </a:rPr>
              <a:t> Liu; Rana </a:t>
            </a:r>
            <a:r>
              <a:rPr lang="en-US" sz="1600" dirty="0" err="1">
                <a:solidFill>
                  <a:srgbClr val="000000"/>
                </a:solidFill>
              </a:rPr>
              <a:t>Lulla</a:t>
            </a:r>
            <a:r>
              <a:rPr lang="en-US" sz="1600" dirty="0">
                <a:solidFill>
                  <a:srgbClr val="000000"/>
                </a:solidFill>
              </a:rPr>
              <a:t>; </a:t>
            </a:r>
            <a:r>
              <a:rPr lang="en-US" sz="1600" dirty="0" err="1">
                <a:solidFill>
                  <a:srgbClr val="000000"/>
                </a:solidFill>
              </a:rPr>
              <a:t>Saransh</a:t>
            </a:r>
            <a:r>
              <a:rPr lang="en-US" sz="1600" dirty="0">
                <a:solidFill>
                  <a:srgbClr val="000000"/>
                </a:solidFill>
              </a:rPr>
              <a:t> Malik;  </a:t>
            </a:r>
            <a:r>
              <a:rPr lang="en-US" sz="1600" dirty="0" err="1">
                <a:solidFill>
                  <a:srgbClr val="000000"/>
                </a:solidFill>
              </a:rPr>
              <a:t>Hyunseo</a:t>
            </a:r>
            <a:r>
              <a:rPr lang="en-US" sz="1600" dirty="0">
                <a:solidFill>
                  <a:srgbClr val="000000"/>
                </a:solidFill>
              </a:rPr>
              <a:t> Park;  Annie  Phan; Prashanth </a:t>
            </a:r>
            <a:r>
              <a:rPr lang="en-US" sz="1600" dirty="0" err="1">
                <a:solidFill>
                  <a:srgbClr val="000000"/>
                </a:solidFill>
              </a:rPr>
              <a:t>Rajan</a:t>
            </a:r>
            <a:r>
              <a:rPr lang="en-US" sz="1600" dirty="0">
                <a:solidFill>
                  <a:srgbClr val="000000"/>
                </a:solidFill>
              </a:rPr>
              <a:t>; Adrian Rosing; Jordan Ruggles; Andrew Russell; Jose Salazar; Arjun Sampath; Michael Shao; </a:t>
            </a:r>
            <a:r>
              <a:rPr lang="en-US" sz="1600" dirty="0" err="1">
                <a:solidFill>
                  <a:srgbClr val="000000"/>
                </a:solidFill>
              </a:rPr>
              <a:t>Xiyan</a:t>
            </a:r>
            <a:r>
              <a:rPr lang="en-US" sz="1600" dirty="0">
                <a:solidFill>
                  <a:srgbClr val="000000"/>
                </a:solidFill>
              </a:rPr>
              <a:t> Shao; Catherine Shen; Marcelo Shen; Christian </a:t>
            </a:r>
            <a:r>
              <a:rPr lang="en-US" sz="1600" dirty="0" err="1">
                <a:solidFill>
                  <a:srgbClr val="000000"/>
                </a:solidFill>
              </a:rPr>
              <a:t>Sulaiman</a:t>
            </a:r>
            <a:r>
              <a:rPr lang="en-US" sz="1600" dirty="0">
                <a:solidFill>
                  <a:srgbClr val="000000"/>
                </a:solidFill>
              </a:rPr>
              <a:t>; Timothy Wu; Benjamin Xia; Zenas Zhu</a:t>
            </a:r>
            <a:endParaRPr lang="en-US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27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A17F-7491-BE4C-BE50-97821E36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2" y="121305"/>
            <a:ext cx="11311373" cy="476631"/>
          </a:xfrm>
        </p:spPr>
        <p:txBody>
          <a:bodyPr/>
          <a:lstStyle/>
          <a:p>
            <a:r>
              <a:rPr lang="en-US" dirty="0"/>
              <a:t>Main() Return Value Under Linux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50A3C-8045-014B-96BB-3B23E79FCE4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5B42157F-B749-4641-96DD-82FA32D3083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01760" y="725169"/>
            <a:ext cx="4409307" cy="2758366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code was successful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43D5D087-9B6D-AF41-BA5A-61F6949F01F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01760" y="3978329"/>
            <a:ext cx="4409307" cy="2758366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 failure occurred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Rectangle 28">
            <a:extLst>
              <a:ext uri="{FF2B5EF4-FFF2-40B4-BE49-F238E27FC236}">
                <a16:creationId xmlns:a16="http://schemas.microsoft.com/office/drawing/2014/main" id="{A9ECABD1-78DE-974C-9BC8-C7240AF8C9E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382070" y="59066"/>
            <a:ext cx="4409307" cy="6798934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….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exit(EXIT_FAILURE);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z;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B8915-52A2-C215-FE6B-D6E5A518F1E8}"/>
              </a:ext>
            </a:extLst>
          </p:cNvPr>
          <p:cNvSpPr txBox="1"/>
          <p:nvPr/>
        </p:nvSpPr>
        <p:spPr>
          <a:xfrm>
            <a:off x="64792" y="172399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795B2-0351-7086-2936-209FC66D675C}"/>
              </a:ext>
            </a:extLst>
          </p:cNvPr>
          <p:cNvSpPr txBox="1"/>
          <p:nvPr/>
        </p:nvSpPr>
        <p:spPr>
          <a:xfrm>
            <a:off x="64792" y="506663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866B7E-FF62-D9E6-2375-8563DCF1F6CB}"/>
              </a:ext>
            </a:extLst>
          </p:cNvPr>
          <p:cNvSpPr txBox="1"/>
          <p:nvPr/>
        </p:nvSpPr>
        <p:spPr>
          <a:xfrm>
            <a:off x="6191272" y="329886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3</a:t>
            </a:r>
          </a:p>
        </p:txBody>
      </p:sp>
    </p:spTree>
    <p:extLst>
      <p:ext uri="{BB962C8B-B14F-4D97-AF65-F5344CB8AC3E}">
        <p14:creationId xmlns:p14="http://schemas.microsoft.com/office/powerpoint/2010/main" val="140971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9" grpId="0" animBg="1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311190691"/>
              </p:ext>
            </p:extLst>
          </p:nvPr>
        </p:nvGraphicFramePr>
        <p:xfrm>
          <a:off x="430213" y="956657"/>
          <a:ext cx="11509237" cy="55312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77856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72726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704113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3458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407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Character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16-bit </a:t>
                      </a:r>
                      <a:r>
                        <a:rPr lang="en-US" sz="2000" b="0" i="0" dirty="0" err="1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unicode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  // 8 bits (signed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unsigned</a:t>
                      </a:r>
                      <a:r>
                        <a:rPr lang="en-US" sz="2000" b="1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135219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integers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byte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8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short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16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32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long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64 bits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char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8-bits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short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int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long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Floating 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32 bits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64 bits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13746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Logical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stdbool.h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conditional tests that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evaluate to 0 are false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 for all other values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  <a:tr h="92932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Constants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final int MAX = 1000;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two alternatives to do this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#define MAX 1000  // C preprocessor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 int MAX = 1000;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64589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types: C Versus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69DF6-3605-1F4F-933D-FB07B4824A1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087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744D-139C-134F-A4AC-7E971B13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202025" cy="474733"/>
          </a:xfrm>
        </p:spPr>
        <p:txBody>
          <a:bodyPr/>
          <a:lstStyle/>
          <a:p>
            <a:r>
              <a:rPr lang="en-US" dirty="0"/>
              <a:t>C vs Java: Expression Type Promotions, Demotions, 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7347C-1637-7841-84DC-5170780E45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4960" y="629360"/>
            <a:ext cx="11812859" cy="27143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anchor="ctr"/>
          <a:lstStyle/>
          <a:p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Java: </a:t>
            </a:r>
            <a:r>
              <a:rPr lang="en-US" altLang="en-US" sz="2400" dirty="0">
                <a:solidFill>
                  <a:schemeClr val="accent1"/>
                </a:solidFill>
              </a:rPr>
              <a:t>demotions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en-US" altLang="en-US" sz="2400" dirty="0"/>
              <a:t> </a:t>
            </a:r>
            <a:r>
              <a:rPr lang="en-US" altLang="en-US" sz="2400" u="sng" dirty="0">
                <a:solidFill>
                  <a:schemeClr val="accent1"/>
                </a:solidFill>
              </a:rPr>
              <a:t>not</a:t>
            </a:r>
            <a:r>
              <a:rPr lang="en-US" altLang="en-US" sz="2400" dirty="0">
                <a:solidFill>
                  <a:schemeClr val="accent1"/>
                </a:solidFill>
              </a:rPr>
              <a:t> automatic</a:t>
            </a:r>
            <a:br>
              <a:rPr lang="en-US" altLang="en-US" sz="2400" dirty="0"/>
            </a:br>
            <a:r>
              <a:rPr lang="en-US" altLang="en-US" sz="2400" dirty="0"/>
              <a:t>C: </a:t>
            </a:r>
            <a:r>
              <a:rPr lang="en-US" altLang="en-US" sz="2400" dirty="0">
                <a:solidFill>
                  <a:schemeClr val="accent1"/>
                </a:solidFill>
              </a:rPr>
              <a:t>demotions</a:t>
            </a:r>
            <a:r>
              <a:rPr lang="en-US" altLang="en-US" sz="2400" dirty="0"/>
              <a:t> are </a:t>
            </a:r>
            <a:r>
              <a:rPr lang="en-US" altLang="en-US" sz="2400" dirty="0">
                <a:solidFill>
                  <a:schemeClr val="accent1"/>
                </a:solidFill>
              </a:rPr>
              <a:t>automatic</a:t>
            </a:r>
          </a:p>
          <a:p>
            <a:r>
              <a:rPr lang="en-US" b="1" dirty="0">
                <a:solidFill>
                  <a:srgbClr val="0070C0"/>
                </a:solidFill>
              </a:rPr>
              <a:t>Cast</a:t>
            </a:r>
            <a:r>
              <a:rPr lang="en-US" dirty="0"/>
              <a:t>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unary operator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70C0"/>
                </a:solidFill>
              </a:rPr>
              <a:t>explicitly converts the type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value of an expression to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 explicitly get the floating-point equivalent of the </a:t>
            </a:r>
            <a:r>
              <a:rPr lang="en-US" b="1" i="1" dirty="0">
                <a:solidFill>
                  <a:srgbClr val="F37440"/>
                </a:solidFill>
              </a:rPr>
              <a:t>integer variable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would use a cast and write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67B5521-D5A6-8F43-8C20-A39A514E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0388" y="3514319"/>
            <a:ext cx="8186854" cy="3170099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c;</a:t>
            </a:r>
          </a:p>
          <a:p>
            <a:pPr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c;      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Implicit promotion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/* OK in Java and C 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Implicit demotion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Java: Compile time error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C: OK; truncation */  </a:t>
            </a:r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(char)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 demotion using a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Java: OK; truncation 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/* C: OK; truncation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E3171-7A70-FF4D-AC91-A15E763128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8430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utoUpdateAnimBg="0"/>
      <p:bldP spid="4" grpId="0" uiExpand="1" build="allAtOnce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1D38-0341-3B49-9DB1-2C833D906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24277"/>
            <a:ext cx="10515600" cy="541207"/>
          </a:xfrm>
        </p:spPr>
        <p:txBody>
          <a:bodyPr/>
          <a:lstStyle/>
          <a:p>
            <a:r>
              <a:rPr lang="en-US" dirty="0"/>
              <a:t>Java versus C: Mostly Similar Syntax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C95FC8-87A7-7044-A487-423237D3C554}"/>
              </a:ext>
            </a:extLst>
          </p:cNvPr>
          <p:cNvSpPr/>
          <p:nvPr/>
        </p:nvSpPr>
        <p:spPr bwMode="auto">
          <a:xfrm>
            <a:off x="496946" y="777356"/>
            <a:ext cx="11324145" cy="1058053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42 + (7 * -5);         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variables, types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pi = 3.14159;             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C++ style comment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 = 'Q';                  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 style comment */</a:t>
            </a:r>
            <a:endParaRPr lang="en-US" sz="2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FC115-647E-2245-AB85-0E45522AA3A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CF0FB6-468F-9243-96DC-EDDC3D1E97EF}"/>
              </a:ext>
            </a:extLst>
          </p:cNvPr>
          <p:cNvSpPr/>
          <p:nvPr/>
        </p:nvSpPr>
        <p:spPr bwMode="auto">
          <a:xfrm>
            <a:off x="496946" y="2234865"/>
            <a:ext cx="11324145" cy="1740938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0;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end;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loops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 2 == 0) {          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statements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x +=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A10C71-4165-AB46-9CC7-6E4C99C7207A}"/>
              </a:ext>
            </a:extLst>
          </p:cNvPr>
          <p:cNvSpPr/>
          <p:nvPr/>
        </p:nvSpPr>
        <p:spPr bwMode="auto">
          <a:xfrm>
            <a:off x="496947" y="4309835"/>
            <a:ext cx="11324145" cy="2082381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 (b == 3)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while loops, logic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x / 2;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(x == 0) {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return 0; 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736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E035-2029-A743-81BB-27131B99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02" y="64941"/>
            <a:ext cx="10515600" cy="578652"/>
          </a:xfrm>
        </p:spPr>
        <p:txBody>
          <a:bodyPr/>
          <a:lstStyle/>
          <a:p>
            <a:r>
              <a:rPr lang="en-US" dirty="0"/>
              <a:t>Conditional Statements </a:t>
            </a:r>
            <a:r>
              <a:rPr lang="en-US" altLang="en-US" sz="2400" dirty="0"/>
              <a:t>(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if, while, do...while, for</a:t>
            </a:r>
            <a:r>
              <a:rPr lang="en-US" altLang="en-US" sz="2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A44B1-F232-7B49-B331-463CBDCFB5D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9184" y="809565"/>
            <a:ext cx="11108594" cy="566185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200" b="1" dirty="0">
                <a:solidFill>
                  <a:srgbClr val="0070C0"/>
                </a:solidFill>
              </a:rPr>
              <a:t>C conditional test expressions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altLang="en-US" sz="2200" b="1" dirty="0">
                <a:solidFill>
                  <a:srgbClr val="FF0000"/>
                </a:solidFill>
              </a:rPr>
              <a:t>0 (NULL) is FALSE</a:t>
            </a:r>
            <a:r>
              <a:rPr lang="en-US" altLang="en-US" sz="2200" b="1" dirty="0"/>
              <a:t>,  </a:t>
            </a:r>
            <a:r>
              <a:rPr lang="en-US" altLang="en-US" sz="2200" b="1" u="sng" dirty="0">
                <a:solidFill>
                  <a:srgbClr val="00B050"/>
                </a:solidFill>
              </a:rPr>
              <a:t>any</a:t>
            </a:r>
            <a:r>
              <a:rPr lang="en-US" altLang="en-US" sz="2200" b="1" dirty="0">
                <a:solidFill>
                  <a:srgbClr val="00B050"/>
                </a:solidFill>
              </a:rPr>
              <a:t> non-0 value is TRUE </a:t>
            </a:r>
          </a:p>
          <a:p>
            <a:r>
              <a:rPr lang="en-US" altLang="en-US" sz="2200" b="1" dirty="0">
                <a:solidFill>
                  <a:srgbClr val="FF0000"/>
                </a:solidFill>
              </a:rPr>
              <a:t>C comparison operators ( ==, !=, &gt;, etc.) </a:t>
            </a:r>
            <a:r>
              <a:rPr lang="en-US" altLang="en-US" sz="2200" b="1" dirty="0">
                <a:solidFill>
                  <a:srgbClr val="0070C0"/>
                </a:solidFill>
              </a:rPr>
              <a:t>evaluate to either 0 (false) or 1 (true)</a:t>
            </a:r>
          </a:p>
          <a:p>
            <a:r>
              <a:rPr lang="en-US" altLang="en-US" sz="2400" dirty="0">
                <a:solidFill>
                  <a:srgbClr val="00B050"/>
                </a:solidFill>
              </a:rPr>
              <a:t>Legal in Java and in C:</a:t>
            </a:r>
          </a:p>
          <a:p>
            <a:pPr lvl="1"/>
            <a:endParaRPr lang="en-US" altLang="en-US" sz="2000" dirty="0"/>
          </a:p>
          <a:p>
            <a:pPr lvl="1"/>
            <a:endParaRPr lang="en-US" altLang="en-US" sz="2800" dirty="0"/>
          </a:p>
          <a:p>
            <a:pPr lvl="2"/>
            <a:endParaRPr lang="en-US" altLang="en-US" sz="3000" dirty="0"/>
          </a:p>
          <a:p>
            <a:pPr lvl="2"/>
            <a:endParaRPr lang="en-US" altLang="en-US" sz="2000" dirty="0">
              <a:solidFill>
                <a:srgbClr val="FF0000"/>
              </a:solidFill>
            </a:endParaRPr>
          </a:p>
          <a:p>
            <a:r>
              <a:rPr lang="en-US" altLang="en-US" sz="2400" dirty="0">
                <a:solidFill>
                  <a:srgbClr val="FF0000"/>
                </a:solidFill>
              </a:rPr>
              <a:t>Illegal in Java</a:t>
            </a:r>
            <a:r>
              <a:rPr lang="en-US" altLang="en-US" sz="2400" dirty="0"/>
              <a:t>, </a:t>
            </a:r>
            <a:r>
              <a:rPr lang="en-US" altLang="en-US" sz="2400" dirty="0">
                <a:solidFill>
                  <a:srgbClr val="00B050"/>
                </a:solidFill>
              </a:rPr>
              <a:t>but </a:t>
            </a:r>
            <a:r>
              <a:rPr lang="en-US" altLang="en-US" sz="2400" b="1" dirty="0">
                <a:solidFill>
                  <a:srgbClr val="00B050"/>
                </a:solidFill>
              </a:rPr>
              <a:t>legal</a:t>
            </a:r>
            <a:r>
              <a:rPr lang="en-US" altLang="en-US" sz="2400" dirty="0">
                <a:solidFill>
                  <a:srgbClr val="00B050"/>
                </a:solidFill>
              </a:rPr>
              <a:t> in C (often a typo!):</a:t>
            </a:r>
          </a:p>
          <a:p>
            <a:pPr marL="0" indent="0">
              <a:buNone/>
            </a:pPr>
            <a:endParaRPr lang="en-US" altLang="en-US" sz="3200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4E5977E7-482D-4144-A70D-1D7F91839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221" y="2440255"/>
            <a:ext cx="2733768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E058225E-C681-9B44-B233-E782AF46F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2148" y="4687521"/>
            <a:ext cx="2733768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489300-9A37-794F-BC34-5108AD749AEB}"/>
              </a:ext>
            </a:extLst>
          </p:cNvPr>
          <p:cNvGrpSpPr/>
          <p:nvPr/>
        </p:nvGrpSpPr>
        <p:grpSpPr>
          <a:xfrm>
            <a:off x="4155482" y="4835817"/>
            <a:ext cx="4369543" cy="1323439"/>
            <a:chOff x="4343030" y="4978705"/>
            <a:chExt cx="4316888" cy="13234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D12BAA-0164-484B-A922-F1C9C32EA351}"/>
                </a:ext>
              </a:extLst>
            </p:cNvPr>
            <p:cNvSpPr txBox="1"/>
            <p:nvPr/>
          </p:nvSpPr>
          <p:spPr>
            <a:xfrm>
              <a:off x="4706721" y="4978705"/>
              <a:ext cx="3953197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Assignment operators evaluate to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the value that is assigned, so….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F3AAAB56-52C3-364E-AF27-6BC8FB892183}"/>
                </a:ext>
              </a:extLst>
            </p:cNvPr>
            <p:cNvSpPr/>
            <p:nvPr/>
          </p:nvSpPr>
          <p:spPr>
            <a:xfrm>
              <a:off x="4343030" y="5266077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22CF63-4DE5-A646-A560-A1DAB8696DFC}"/>
              </a:ext>
            </a:extLst>
          </p:cNvPr>
          <p:cNvGrpSpPr/>
          <p:nvPr/>
        </p:nvGrpSpPr>
        <p:grpSpPr>
          <a:xfrm>
            <a:off x="4190095" y="2791298"/>
            <a:ext cx="3862788" cy="707886"/>
            <a:chOff x="4353339" y="4901332"/>
            <a:chExt cx="386278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FE29E-F950-BB4F-BC03-874E4D31F428}"/>
                </a:ext>
              </a:extLst>
            </p:cNvPr>
            <p:cNvSpPr txBox="1"/>
            <p:nvPr/>
          </p:nvSpPr>
          <p:spPr>
            <a:xfrm>
              <a:off x="4685993" y="4901332"/>
              <a:ext cx="3530134" cy="7078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E6C1C53-4133-F64F-A776-E7E504363717}"/>
                </a:ext>
              </a:extLst>
            </p:cNvPr>
            <p:cNvSpPr/>
            <p:nvPr/>
          </p:nvSpPr>
          <p:spPr>
            <a:xfrm>
              <a:off x="4353339" y="5009322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B81527-606F-6E4D-9253-62932299B266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9D6443C3-1338-A448-8A73-6C13536FB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8680" y="4288288"/>
            <a:ext cx="2284136" cy="20928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 code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84D040-5317-37EA-8F23-F20E8350DF5E}"/>
              </a:ext>
            </a:extLst>
          </p:cNvPr>
          <p:cNvGrpSpPr/>
          <p:nvPr/>
        </p:nvGrpSpPr>
        <p:grpSpPr>
          <a:xfrm>
            <a:off x="8343808" y="2487391"/>
            <a:ext cx="3530134" cy="1710642"/>
            <a:chOff x="4642534" y="5410029"/>
            <a:chExt cx="3530134" cy="17106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FC2633-E335-C37B-89C6-659F0804AEC9}"/>
                </a:ext>
              </a:extLst>
            </p:cNvPr>
            <p:cNvSpPr txBox="1"/>
            <p:nvPr/>
          </p:nvSpPr>
          <p:spPr>
            <a:xfrm>
              <a:off x="4642534" y="5410029"/>
              <a:ext cx="3530134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Depends on what value of </a:t>
              </a:r>
              <a:r>
                <a:rPr lang="en-US" sz="2000" dirty="0" err="1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,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is </a:t>
              </a:r>
              <a:r>
                <a:rPr lang="en-US" sz="2000" dirty="0" err="1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 zero or non-zero</a:t>
              </a:r>
            </a:p>
          </p:txBody>
        </p:sp>
        <p:sp>
          <p:nvSpPr>
            <p:cNvPr id="17" name="Left Arrow 16">
              <a:extLst>
                <a:ext uri="{FF2B5EF4-FFF2-40B4-BE49-F238E27FC236}">
                  <a16:creationId xmlns:a16="http://schemas.microsoft.com/office/drawing/2014/main" id="{46624A57-5BDE-6ED4-1E31-7966F048F533}"/>
                </a:ext>
              </a:extLst>
            </p:cNvPr>
            <p:cNvSpPr/>
            <p:nvPr/>
          </p:nvSpPr>
          <p:spPr>
            <a:xfrm rot="16200000">
              <a:off x="6238636" y="6817528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4" grpId="0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988CA-476E-924A-962C-E74A7A61952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69956" y="4136129"/>
            <a:ext cx="11331909" cy="236836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Assignment inside conditional test – often includes a function call (</a:t>
            </a:r>
            <a:r>
              <a:rPr lang="en-US" sz="2000" dirty="0">
                <a:solidFill>
                  <a:srgbClr val="0070C0"/>
                </a:solidFill>
              </a:rPr>
              <a:t>this is very common!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544F4-5EFD-084F-B669-3563B88F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Data Shortcuts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02E2F-5A9A-9C42-96EC-891A02FAE4DE}"/>
              </a:ext>
            </a:extLst>
          </p:cNvPr>
          <p:cNvSpPr txBox="1"/>
          <p:nvPr/>
        </p:nvSpPr>
        <p:spPr>
          <a:xfrm>
            <a:off x="2587786" y="979789"/>
            <a:ext cx="5827236" cy="28315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the same as (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0) */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statement1;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statement2;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</a:p>
          <a:p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18758A03-B652-2A48-9FEC-504F610A6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093" y="4874574"/>
            <a:ext cx="4435450" cy="132343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SomeFunction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 0)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b="1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b="1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0021EA-790A-BC43-88D0-EA45FBD90BBE}"/>
              </a:ext>
            </a:extLst>
          </p:cNvPr>
          <p:cNvGrpSpPr/>
          <p:nvPr/>
        </p:nvGrpSpPr>
        <p:grpSpPr>
          <a:xfrm>
            <a:off x="5627567" y="4854196"/>
            <a:ext cx="5994477" cy="1200329"/>
            <a:chOff x="1459308" y="1768961"/>
            <a:chExt cx="6374815" cy="12003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2E27CE-5446-9A49-9AE6-BCEBE8DD1B64}"/>
                </a:ext>
              </a:extLst>
            </p:cNvPr>
            <p:cNvSpPr txBox="1"/>
            <p:nvPr/>
          </p:nvSpPr>
          <p:spPr>
            <a:xfrm>
              <a:off x="2415585" y="1768961"/>
              <a:ext cx="5418538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assignment </a:t>
              </a:r>
              <a:r>
                <a:rPr lang="en-US" sz="2400" dirty="0">
                  <a:solidFill>
                    <a:schemeClr val="accent1"/>
                  </a:solidFill>
                </a:rPr>
                <a:t>returns the value that is placed into the variable to the </a:t>
              </a:r>
              <a:r>
                <a:rPr lang="en-US" sz="2400" b="1" dirty="0">
                  <a:solidFill>
                    <a:schemeClr val="accent1"/>
                  </a:solidFill>
                </a:rPr>
                <a:t>left of the = sign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, </a:t>
              </a:r>
              <a:r>
                <a:rPr lang="en-US" sz="2400" dirty="0">
                  <a:solidFill>
                    <a:srgbClr val="FF0000"/>
                  </a:solidFill>
                </a:rPr>
                <a:t>then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 the test is made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A84D805-AF8E-A74B-AFCD-D67901095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9308" y="2049536"/>
              <a:ext cx="956277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B259CFB-AA4D-6344-802D-93C3E3F8A071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6765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2F2B-24D1-E549-9C01-7502CDFF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38" y="325710"/>
            <a:ext cx="10515600" cy="396836"/>
          </a:xfrm>
        </p:spPr>
        <p:txBody>
          <a:bodyPr/>
          <a:lstStyle/>
          <a:p>
            <a:r>
              <a:rPr lang="en-US" dirty="0"/>
              <a:t>Be Careful with the comma 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en-US" dirty="0"/>
              <a:t> sequence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D026A-C439-B94E-BD66-5FF26B8149C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46560" y="1624298"/>
            <a:ext cx="9498879" cy="394876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Sequence Operator </a:t>
            </a:r>
            <a:r>
              <a:rPr lang="en-US" sz="2400" b="1" dirty="0">
                <a:solidFill>
                  <a:srgbClr val="FF0000"/>
                </a:solidFill>
              </a:rPr>
              <a:t>,</a:t>
            </a:r>
          </a:p>
          <a:p>
            <a:pPr marL="354012" lvl="1" indent="0">
              <a:buNone/>
            </a:pPr>
            <a:r>
              <a:rPr lang="en-US" altLang="en-US" sz="2400" i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sz="2400" b="1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expr1</a:t>
            </a:r>
            <a:r>
              <a:rPr lang="en-US" alt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400" b="1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expr2</a:t>
            </a:r>
          </a:p>
          <a:p>
            <a:pPr marL="225425" indent="-225425"/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Evaluates </a:t>
            </a:r>
            <a:r>
              <a:rPr lang="en-US" altLang="en-US" sz="2400" i="1" dirty="0">
                <a:solidFill>
                  <a:srgbClr val="0070C0"/>
                </a:solidFill>
              </a:rPr>
              <a:t>expr1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first and then </a:t>
            </a:r>
            <a:r>
              <a:rPr lang="en-US" altLang="en-US" sz="2400" i="1" dirty="0">
                <a:solidFill>
                  <a:srgbClr val="0070C0"/>
                </a:solidFill>
              </a:rPr>
              <a:t>expr2</a:t>
            </a:r>
            <a:r>
              <a:rPr lang="en-US" altLang="en-US" sz="24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evaluates to or returns </a:t>
            </a:r>
            <a:r>
              <a:rPr lang="en-US" altLang="en-US" sz="2400" i="1" dirty="0">
                <a:solidFill>
                  <a:srgbClr val="0070C0"/>
                </a:solidFill>
              </a:rPr>
              <a:t>expr2</a:t>
            </a:r>
          </a:p>
          <a:p>
            <a:pPr lvl="2"/>
            <a:endParaRPr lang="en-US" sz="2400" dirty="0"/>
          </a:p>
          <a:p>
            <a:pPr marL="354012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Unexpected results with </a:t>
            </a:r>
            <a:r>
              <a:rPr lang="en-US" sz="2400" b="1" dirty="0">
                <a:solidFill>
                  <a:srgbClr val="FF0000"/>
                </a:solidFill>
              </a:rPr>
              <a:t>,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operator (some compilers will warn)</a:t>
            </a:r>
          </a:p>
        </p:txBody>
      </p:sp>
      <p:sp>
        <p:nvSpPr>
          <p:cNvPr id="4" name="Text Box 22">
            <a:extLst>
              <a:ext uri="{FF2B5EF4-FFF2-40B4-BE49-F238E27FC236}">
                <a16:creationId xmlns:a16="http://schemas.microsoft.com/office/drawing/2014/main" id="{B93EA467-9304-054F-A284-1223D2114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665" y="3183387"/>
            <a:ext cx="571371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0;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10;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0B853C-9B25-3D4F-B939-66A73CBA14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 Box 22">
            <a:extLst>
              <a:ext uri="{FF2B5EF4-FFF2-40B4-BE49-F238E27FC236}">
                <a16:creationId xmlns:a16="http://schemas.microsoft.com/office/drawing/2014/main" id="{924820F6-DA7C-6C40-89EC-EE2EA38BD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665" y="4573696"/>
            <a:ext cx="7983208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64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323;        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64 (assigns first)</a:t>
            </a:r>
          </a:p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(64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323);     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323 (value of expression)</a:t>
            </a:r>
          </a:p>
        </p:txBody>
      </p:sp>
    </p:spTree>
    <p:extLst>
      <p:ext uri="{BB962C8B-B14F-4D97-AF65-F5344CB8AC3E}">
        <p14:creationId xmlns:p14="http://schemas.microsoft.com/office/powerpoint/2010/main" val="24908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</p:spPr>
        <p:txBody>
          <a:bodyPr/>
          <a:lstStyle/>
          <a:p>
            <a:r>
              <a:rPr lang="en-US" dirty="0"/>
              <a:t>PA # 2: Designing a Deterministic Finite State Automaton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04986" y="471632"/>
            <a:ext cx="11721757" cy="44190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Deterministic Finite state machine </a:t>
            </a:r>
            <a:r>
              <a:rPr lang="en-US" dirty="0"/>
              <a:t>(or a DFA) is a way of representing (or </a:t>
            </a:r>
            <a:r>
              <a:rPr lang="en-US" i="1" dirty="0">
                <a:solidFill>
                  <a:srgbClr val="2C895B"/>
                </a:solidFill>
              </a:rPr>
              <a:t>detecting</a:t>
            </a:r>
            <a:r>
              <a:rPr lang="en-US" dirty="0"/>
              <a:t>) a </a:t>
            </a:r>
            <a:r>
              <a:rPr lang="en-US" i="1" dirty="0">
                <a:solidFill>
                  <a:srgbClr val="7030A0"/>
                </a:solidFill>
              </a:rPr>
              <a:t>language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Example: </a:t>
            </a:r>
            <a:r>
              <a:rPr lang="en-US" dirty="0"/>
              <a:t>set of string patterns (e.g., </a:t>
            </a:r>
            <a:r>
              <a:rPr lang="en-US" b="1" i="1" dirty="0">
                <a:solidFill>
                  <a:srgbClr val="F37440"/>
                </a:solidFill>
              </a:rPr>
              <a:t>HA</a:t>
            </a:r>
            <a:r>
              <a:rPr lang="en-US" dirty="0"/>
              <a:t>) </a:t>
            </a:r>
            <a:r>
              <a:rPr lang="en-US" i="1" dirty="0">
                <a:solidFill>
                  <a:srgbClr val="2C895B"/>
                </a:solidFill>
              </a:rPr>
              <a:t>accepted</a:t>
            </a:r>
            <a:r>
              <a:rPr lang="en-US" dirty="0"/>
              <a:t> or </a:t>
            </a:r>
            <a:r>
              <a:rPr lang="en-US" i="1" dirty="0">
                <a:solidFill>
                  <a:srgbClr val="FF0000"/>
                </a:solidFill>
              </a:rPr>
              <a:t>rejected</a:t>
            </a:r>
            <a:r>
              <a:rPr lang="en-US" dirty="0"/>
              <a:t> based on an </a:t>
            </a:r>
            <a:r>
              <a:rPr lang="en-US" b="1" dirty="0">
                <a:solidFill>
                  <a:srgbClr val="FF0000"/>
                </a:solidFill>
              </a:rPr>
              <a:t>input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sequence</a:t>
            </a:r>
          </a:p>
          <a:p>
            <a:r>
              <a:rPr lang="en-US" dirty="0">
                <a:solidFill>
                  <a:srgbClr val="2C895B"/>
                </a:solidFill>
              </a:rPr>
              <a:t>Use Examples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Text Editor: </a:t>
            </a:r>
            <a:r>
              <a:rPr lang="en-US" dirty="0"/>
              <a:t>Finding a pattern of text in a file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Hardware: </a:t>
            </a:r>
            <a:r>
              <a:rPr lang="en-US" dirty="0"/>
              <a:t>Traffic Light sequencing</a:t>
            </a:r>
          </a:p>
          <a:p>
            <a:pPr marL="0" indent="0">
              <a:buNone/>
            </a:pPr>
            <a:r>
              <a:rPr lang="en-US" dirty="0">
                <a:solidFill>
                  <a:srgbClr val="F3753F"/>
                </a:solidFill>
              </a:rPr>
              <a:t>Circle (States) and Arc representation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A </a:t>
            </a:r>
            <a:r>
              <a:rPr lang="en-US" dirty="0">
                <a:solidFill>
                  <a:srgbClr val="F37440"/>
                </a:solidFill>
              </a:rPr>
              <a:t>circle</a:t>
            </a:r>
            <a:r>
              <a:rPr lang="en-US" dirty="0"/>
              <a:t> (</a:t>
            </a:r>
            <a:r>
              <a:rPr lang="en-US" dirty="0">
                <a:solidFill>
                  <a:srgbClr val="7030A0"/>
                </a:solidFill>
              </a:rPr>
              <a:t>state)</a:t>
            </a:r>
            <a:r>
              <a:rPr lang="en-US" dirty="0"/>
              <a:t> represents </a:t>
            </a:r>
            <a:r>
              <a:rPr lang="en-US" dirty="0">
                <a:solidFill>
                  <a:srgbClr val="7030A0"/>
                </a:solidFill>
              </a:rPr>
              <a:t>memory of </a:t>
            </a:r>
            <a:r>
              <a:rPr lang="en-US" b="1" dirty="0">
                <a:solidFill>
                  <a:srgbClr val="7030A0"/>
                </a:solidFill>
              </a:rPr>
              <a:t>what has already been seen before</a:t>
            </a:r>
            <a:r>
              <a:rPr lang="en-US" dirty="0">
                <a:solidFill>
                  <a:srgbClr val="7030A0"/>
                </a:solidFill>
              </a:rPr>
              <a:t> based on the input </a:t>
            </a:r>
          </a:p>
          <a:p>
            <a:r>
              <a:rPr lang="en-US" dirty="0"/>
              <a:t>An </a:t>
            </a:r>
            <a:r>
              <a:rPr lang="en-US" dirty="0">
                <a:solidFill>
                  <a:schemeClr val="accent5"/>
                </a:solidFill>
              </a:rPr>
              <a:t>arc </a:t>
            </a:r>
            <a:r>
              <a:rPr lang="en-US" dirty="0"/>
              <a:t>represents a </a:t>
            </a:r>
            <a:r>
              <a:rPr lang="en-US" b="1" dirty="0">
                <a:solidFill>
                  <a:schemeClr val="accent5"/>
                </a:solidFill>
              </a:rPr>
              <a:t>transition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from one state to the next state </a:t>
            </a:r>
            <a:r>
              <a:rPr lang="en-US" dirty="0">
                <a:solidFill>
                  <a:schemeClr val="accent1"/>
                </a:solidFill>
              </a:rPr>
              <a:t>for a specified input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The next state can be the same state or a different state</a:t>
            </a:r>
          </a:p>
          <a:p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For all possible inputs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3"/>
                </a:solidFill>
                <a:cs typeface="Consolas" panose="020B0609020204030204" pitchFamily="49" charset="0"/>
              </a:rPr>
              <a:t>there must be just </a:t>
            </a:r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one next state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(makes it </a:t>
            </a:r>
            <a:r>
              <a:rPr lang="en-US" b="1" dirty="0">
                <a:solidFill>
                  <a:schemeClr val="tx2"/>
                </a:solidFill>
                <a:cs typeface="Consolas" panose="020B0609020204030204" pitchFamily="49" charset="0"/>
              </a:rPr>
              <a:t>deterministic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2C895B"/>
              </a:solidFill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C37B9-B441-DE40-B4EF-E1CCDC760967}"/>
              </a:ext>
            </a:extLst>
          </p:cNvPr>
          <p:cNvSpPr txBox="1"/>
          <p:nvPr/>
        </p:nvSpPr>
        <p:spPr>
          <a:xfrm>
            <a:off x="6779131" y="2184437"/>
            <a:ext cx="4850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Also: CSE 105, CSE 140, CSE 131, CSE 123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75A70-B239-2A4E-9689-9CC6B1E704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07D47D-EDA0-0F42-8F2F-523B017AA9B8}"/>
              </a:ext>
            </a:extLst>
          </p:cNvPr>
          <p:cNvGrpSpPr/>
          <p:nvPr/>
        </p:nvGrpSpPr>
        <p:grpSpPr>
          <a:xfrm>
            <a:off x="1609956" y="4862073"/>
            <a:ext cx="8991160" cy="2071433"/>
            <a:chOff x="1637214" y="4717698"/>
            <a:chExt cx="8991160" cy="207143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CB700A5-CFA5-7A45-A430-AE9B79A425AD}"/>
                </a:ext>
              </a:extLst>
            </p:cNvPr>
            <p:cNvSpPr/>
            <p:nvPr/>
          </p:nvSpPr>
          <p:spPr>
            <a:xfrm>
              <a:off x="1637214" y="5560183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  <a:p>
              <a:pPr algn="ctr"/>
              <a:r>
                <a:rPr lang="en-US" sz="1400" dirty="0"/>
                <a:t>1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0BC7307-42D3-6441-89D9-424B70069112}"/>
                </a:ext>
              </a:extLst>
            </p:cNvPr>
            <p:cNvGrpSpPr/>
            <p:nvPr/>
          </p:nvGrpSpPr>
          <p:grpSpPr>
            <a:xfrm>
              <a:off x="2429149" y="5560183"/>
              <a:ext cx="2994222" cy="791935"/>
              <a:chOff x="3402948" y="3171710"/>
              <a:chExt cx="2994222" cy="791935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4630B4E-326A-E444-83D8-0FC5549DB573}"/>
                  </a:ext>
                </a:extLst>
              </p:cNvPr>
              <p:cNvSpPr/>
              <p:nvPr/>
            </p:nvSpPr>
            <p:spPr>
              <a:xfrm>
                <a:off x="5605235" y="3171710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2</a:t>
                </a: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C920717-AFE2-DF47-9FF9-D3CFCAAB48C1}"/>
                  </a:ext>
                </a:extLst>
              </p:cNvPr>
              <p:cNvCxnSpPr>
                <a:cxnSpLocks/>
                <a:stCxn id="37" idx="6"/>
                <a:endCxn id="41" idx="2"/>
              </p:cNvCxnSpPr>
              <p:nvPr/>
            </p:nvCxnSpPr>
            <p:spPr>
              <a:xfrm>
                <a:off x="3402948" y="3567678"/>
                <a:ext cx="2202287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5BE9A27-7B44-784D-BDE2-24EA9BE31E51}"/>
                </a:ext>
              </a:extLst>
            </p:cNvPr>
            <p:cNvGrpSpPr/>
            <p:nvPr/>
          </p:nvGrpSpPr>
          <p:grpSpPr>
            <a:xfrm>
              <a:off x="7906911" y="5594432"/>
              <a:ext cx="2721463" cy="791935"/>
              <a:chOff x="3410012" y="5278844"/>
              <a:chExt cx="2721463" cy="79193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67A1B49-3DC7-E54F-98ED-6CCA4D3FBFD8}"/>
                  </a:ext>
                </a:extLst>
              </p:cNvPr>
              <p:cNvSpPr/>
              <p:nvPr/>
            </p:nvSpPr>
            <p:spPr>
              <a:xfrm>
                <a:off x="5339540" y="5278844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end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4FB94593-6176-C84D-A5D4-301A4C945061}"/>
                  </a:ext>
                </a:extLst>
              </p:cNvPr>
              <p:cNvCxnSpPr>
                <a:cxnSpLocks/>
                <a:stCxn id="51" idx="6"/>
              </p:cNvCxnSpPr>
              <p:nvPr/>
            </p:nvCxnSpPr>
            <p:spPr>
              <a:xfrm>
                <a:off x="3410012" y="5657105"/>
                <a:ext cx="1942911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55581D2-D11F-1E40-99B1-F7CDC1F6758C}"/>
                </a:ext>
              </a:extLst>
            </p:cNvPr>
            <p:cNvGrpSpPr/>
            <p:nvPr/>
          </p:nvGrpSpPr>
          <p:grpSpPr>
            <a:xfrm>
              <a:off x="5330231" y="5560181"/>
              <a:ext cx="2576680" cy="791935"/>
              <a:chOff x="3820490" y="3171710"/>
              <a:chExt cx="2576680" cy="791935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2CA63F7-03E9-E747-A313-1E029F93B738}"/>
                  </a:ext>
                </a:extLst>
              </p:cNvPr>
              <p:cNvSpPr/>
              <p:nvPr/>
            </p:nvSpPr>
            <p:spPr>
              <a:xfrm>
                <a:off x="5605235" y="3171710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3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FC30448-F1C5-F142-AB88-34B6A480698B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>
                <a:off x="3820490" y="3567678"/>
                <a:ext cx="1784745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8CA1A42-5151-6240-B0D8-D2FEAC305208}"/>
                </a:ext>
              </a:extLst>
            </p:cNvPr>
            <p:cNvSpPr/>
            <p:nvPr/>
          </p:nvSpPr>
          <p:spPr>
            <a:xfrm rot="15119954" flipV="1">
              <a:off x="4582366" y="5101942"/>
              <a:ext cx="745097" cy="691881"/>
            </a:xfrm>
            <a:prstGeom prst="arc">
              <a:avLst>
                <a:gd name="adj1" fmla="val 12542226"/>
                <a:gd name="adj2" fmla="val 661414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DE891BDB-3206-8745-85E3-0226A567C51C}"/>
                </a:ext>
              </a:extLst>
            </p:cNvPr>
            <p:cNvSpPr/>
            <p:nvPr/>
          </p:nvSpPr>
          <p:spPr>
            <a:xfrm rot="16200000" flipV="1">
              <a:off x="3995728" y="2982130"/>
              <a:ext cx="1659512" cy="5288188"/>
            </a:xfrm>
            <a:prstGeom prst="arc">
              <a:avLst>
                <a:gd name="adj1" fmla="val 16276803"/>
                <a:gd name="adj2" fmla="val 5362040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D00BF1-5BD6-634A-AF2D-AC20601DCCDD}"/>
                </a:ext>
              </a:extLst>
            </p:cNvPr>
            <p:cNvSpPr txBox="1"/>
            <p:nvPr/>
          </p:nvSpPr>
          <p:spPr>
            <a:xfrm>
              <a:off x="1637214" y="641979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DCE98EF-1EA2-0E4C-8C8D-6664DFDD462A}"/>
                </a:ext>
              </a:extLst>
            </p:cNvPr>
            <p:cNvSpPr txBox="1"/>
            <p:nvPr/>
          </p:nvSpPr>
          <p:spPr>
            <a:xfrm>
              <a:off x="4510778" y="6378754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573F376-26F2-2349-B554-2E25C0997AC5}"/>
                </a:ext>
              </a:extLst>
            </p:cNvPr>
            <p:cNvSpPr txBox="1"/>
            <p:nvPr/>
          </p:nvSpPr>
          <p:spPr>
            <a:xfrm>
              <a:off x="7183636" y="6386367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4E40EB2-43BB-5B41-A218-FC09F717B656}"/>
                </a:ext>
              </a:extLst>
            </p:cNvPr>
            <p:cNvSpPr txBox="1"/>
            <p:nvPr/>
          </p:nvSpPr>
          <p:spPr>
            <a:xfrm>
              <a:off x="9836439" y="631786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9543513-1C6B-A245-BD24-0C6C9A055CD6}"/>
                </a:ext>
              </a:extLst>
            </p:cNvPr>
            <p:cNvSpPr txBox="1"/>
            <p:nvPr/>
          </p:nvSpPr>
          <p:spPr>
            <a:xfrm>
              <a:off x="3112816" y="558681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F58DAE8-5D6E-B44A-BDD1-973DEE08E4F7}"/>
                </a:ext>
              </a:extLst>
            </p:cNvPr>
            <p:cNvSpPr txBox="1"/>
            <p:nvPr/>
          </p:nvSpPr>
          <p:spPr>
            <a:xfrm>
              <a:off x="4703138" y="501553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513895A-EBE0-F94F-A75D-D913D357D72C}"/>
                </a:ext>
              </a:extLst>
            </p:cNvPr>
            <p:cNvSpPr txBox="1"/>
            <p:nvPr/>
          </p:nvSpPr>
          <p:spPr>
            <a:xfrm>
              <a:off x="5989339" y="5618362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408256-B13C-7940-8F27-E168FBC37FBA}"/>
                </a:ext>
              </a:extLst>
            </p:cNvPr>
            <p:cNvSpPr txBox="1"/>
            <p:nvPr/>
          </p:nvSpPr>
          <p:spPr>
            <a:xfrm>
              <a:off x="8571171" y="563113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DDFA60F-8A1B-9A40-912F-BA9F6C9A66F2}"/>
                </a:ext>
              </a:extLst>
            </p:cNvPr>
            <p:cNvSpPr txBox="1"/>
            <p:nvPr/>
          </p:nvSpPr>
          <p:spPr>
            <a:xfrm>
              <a:off x="6522782" y="471769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683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</p:spPr>
        <p:txBody>
          <a:bodyPr/>
          <a:lstStyle/>
          <a:p>
            <a:r>
              <a:rPr lang="en-US" dirty="0"/>
              <a:t>States and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36858" y="603734"/>
            <a:ext cx="8946915" cy="5285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States</a:t>
            </a:r>
            <a:r>
              <a:rPr lang="en-US" sz="2200" dirty="0">
                <a:solidFill>
                  <a:srgbClr val="0070C0"/>
                </a:solidFill>
              </a:rPr>
              <a:t>: Two Special states</a:t>
            </a:r>
          </a:p>
          <a:p>
            <a:pPr lvl="1"/>
            <a:endParaRPr lang="en-US" sz="22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start</a:t>
            </a:r>
            <a:r>
              <a:rPr lang="en-US" sz="2200" dirty="0"/>
              <a:t> state (initial or first)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           end</a:t>
            </a:r>
            <a:r>
              <a:rPr lang="en-US" sz="2200" dirty="0"/>
              <a:t> state (we are done or final)</a:t>
            </a:r>
            <a:endParaRPr lang="en-US" sz="3200" b="1" dirty="0">
              <a:solidFill>
                <a:srgbClr val="0070C0"/>
              </a:solidFill>
            </a:endParaRPr>
          </a:p>
          <a:p>
            <a:pPr lvl="2"/>
            <a:endParaRPr lang="en-US" sz="1400" dirty="0">
              <a:solidFill>
                <a:srgbClr val="0070C0"/>
              </a:solidFill>
            </a:endParaRPr>
          </a:p>
          <a:p>
            <a:pPr lvl="2"/>
            <a:endParaRPr lang="en-US" sz="1400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Each arc is labeled with the next input that causes it to be taken</a:t>
            </a:r>
          </a:p>
          <a:p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Each arc has a </a:t>
            </a:r>
            <a:r>
              <a:rPr lang="en-US" dirty="0">
                <a:solidFill>
                  <a:schemeClr val="accent5"/>
                </a:solidFill>
                <a:cs typeface="Consolas" panose="020B0609020204030204" pitchFamily="49" charset="0"/>
              </a:rPr>
              <a:t>label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 with the </a:t>
            </a:r>
            <a:r>
              <a:rPr lang="en-US" b="1" dirty="0">
                <a:solidFill>
                  <a:srgbClr val="7030A0"/>
                </a:solidFill>
                <a:cs typeface="Consolas" panose="020B0609020204030204" pitchFamily="49" charset="0"/>
              </a:rPr>
              <a:t>notation</a:t>
            </a:r>
            <a:r>
              <a:rPr lang="en-US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next input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/ </a:t>
            </a:r>
            <a:r>
              <a:rPr lang="en-US" dirty="0">
                <a:solidFill>
                  <a:srgbClr val="F3753F"/>
                </a:solidFill>
                <a:cs typeface="Consolas" panose="020B0609020204030204" pitchFamily="49" charset="0"/>
              </a:rPr>
              <a:t>next output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):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When an </a:t>
            </a:r>
            <a:r>
              <a:rPr lang="en-US" sz="2200" dirty="0">
                <a:solidFill>
                  <a:srgbClr val="00B050"/>
                </a:solidFill>
                <a:cs typeface="Consolas" panose="020B0609020204030204" pitchFamily="49" charset="0"/>
              </a:rPr>
              <a:t>input matches </a:t>
            </a:r>
            <a:r>
              <a:rPr lang="en-US" sz="2200" dirty="0">
                <a:solidFill>
                  <a:schemeClr val="accent1"/>
                </a:solidFill>
                <a:cs typeface="Consolas" panose="020B0609020204030204" pitchFamily="49" charset="0"/>
              </a:rPr>
              <a:t>next input </a:t>
            </a: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that </a:t>
            </a:r>
            <a:r>
              <a:rPr lang="en-US" sz="2200" dirty="0">
                <a:solidFill>
                  <a:srgbClr val="7030A0"/>
                </a:solidFill>
                <a:cs typeface="Consolas" panose="020B0609020204030204" pitchFamily="49" charset="0"/>
              </a:rPr>
              <a:t>arc is taken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rgbClr val="F37440"/>
                </a:solidFill>
                <a:cs typeface="Consolas" panose="020B0609020204030204" pitchFamily="49" charset="0"/>
              </a:rPr>
              <a:t>output or action </a:t>
            </a: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(if any) associated with that input occurs when making that </a:t>
            </a:r>
            <a:r>
              <a:rPr lang="en-US" sz="2200" dirty="0" err="1">
                <a:solidFill>
                  <a:schemeClr val="tx2"/>
                </a:solidFill>
                <a:cs typeface="Consolas" panose="020B0609020204030204" pitchFamily="49" charset="0"/>
              </a:rPr>
              <a:t>transistion</a:t>
            </a: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 (it is ok to have no output specified)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112ED0-9130-1046-9BC1-8C22254DB8C8}"/>
              </a:ext>
            </a:extLst>
          </p:cNvPr>
          <p:cNvGrpSpPr/>
          <p:nvPr/>
        </p:nvGrpSpPr>
        <p:grpSpPr>
          <a:xfrm>
            <a:off x="10123351" y="2292835"/>
            <a:ext cx="1275648" cy="1672887"/>
            <a:chOff x="10178185" y="2714317"/>
            <a:chExt cx="1275648" cy="167288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1CEE436-AD10-C44A-8DB9-ADB98D0F32E0}"/>
                </a:ext>
              </a:extLst>
            </p:cNvPr>
            <p:cNvSpPr/>
            <p:nvPr/>
          </p:nvSpPr>
          <p:spPr>
            <a:xfrm>
              <a:off x="10178185" y="3595269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FAFD6A-A5E5-F14C-B300-8DC69F433F77}"/>
                </a:ext>
              </a:extLst>
            </p:cNvPr>
            <p:cNvSpPr txBox="1"/>
            <p:nvPr/>
          </p:nvSpPr>
          <p:spPr>
            <a:xfrm>
              <a:off x="10618348" y="2939817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H/</a:t>
              </a:r>
              <a:r>
                <a:rPr lang="en-US" sz="2400" dirty="0">
                  <a:solidFill>
                    <a:srgbClr val="F3753F"/>
                  </a:solidFill>
                </a:rPr>
                <a:t>no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B49342A-7D82-9644-819A-C05424EC5DCA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10574152" y="2714317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CAC5B6-955B-1744-B92B-4F47888F8261}"/>
              </a:ext>
            </a:extLst>
          </p:cNvPr>
          <p:cNvGrpSpPr/>
          <p:nvPr/>
        </p:nvGrpSpPr>
        <p:grpSpPr>
          <a:xfrm>
            <a:off x="9450434" y="3976492"/>
            <a:ext cx="2226159" cy="2382406"/>
            <a:chOff x="9505268" y="4397974"/>
            <a:chExt cx="2226159" cy="238240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12B69D8-65C2-304E-B01B-E3595FF61231}"/>
                </a:ext>
              </a:extLst>
            </p:cNvPr>
            <p:cNvSpPr/>
            <p:nvPr/>
          </p:nvSpPr>
          <p:spPr>
            <a:xfrm>
              <a:off x="10192712" y="5242327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08D33E-DA16-0141-AD61-24258BCE7667}"/>
                </a:ext>
              </a:extLst>
            </p:cNvPr>
            <p:cNvSpPr txBox="1"/>
            <p:nvPr/>
          </p:nvSpPr>
          <p:spPr>
            <a:xfrm>
              <a:off x="10545170" y="4561200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</a:t>
              </a:r>
              <a:r>
                <a:rPr lang="en-US" sz="2400" dirty="0">
                  <a:solidFill>
                    <a:srgbClr val="F3753F"/>
                  </a:solidFill>
                </a:rPr>
                <a:t>/yes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8FFF4E-FA8D-EA43-B242-ECAD41BEF625}"/>
                </a:ext>
              </a:extLst>
            </p:cNvPr>
            <p:cNvSpPr txBox="1"/>
            <p:nvPr/>
          </p:nvSpPr>
          <p:spPr>
            <a:xfrm>
              <a:off x="9505268" y="6134049"/>
              <a:ext cx="2226159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Accepting path only shown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170812D-5A04-0348-989E-281694D697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88680" y="4397974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AC60E4-1975-D14D-A9B5-3C746C9FAE5F}"/>
              </a:ext>
            </a:extLst>
          </p:cNvPr>
          <p:cNvGrpSpPr/>
          <p:nvPr/>
        </p:nvGrpSpPr>
        <p:grpSpPr>
          <a:xfrm>
            <a:off x="900557" y="1306836"/>
            <a:ext cx="834252" cy="2032205"/>
            <a:chOff x="1527503" y="3647074"/>
            <a:chExt cx="834252" cy="203220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DF50AF-6104-0B48-9C08-2BB29330C4A4}"/>
                </a:ext>
              </a:extLst>
            </p:cNvPr>
            <p:cNvSpPr/>
            <p:nvPr/>
          </p:nvSpPr>
          <p:spPr>
            <a:xfrm>
              <a:off x="1569820" y="3647074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4FFAB8-88E5-0B4F-B7D1-F8A02363C636}"/>
                </a:ext>
              </a:extLst>
            </p:cNvPr>
            <p:cNvSpPr/>
            <p:nvPr/>
          </p:nvSpPr>
          <p:spPr>
            <a:xfrm>
              <a:off x="1527503" y="4887344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BB065F-C074-9445-96D3-035D422E1E42}"/>
              </a:ext>
            </a:extLst>
          </p:cNvPr>
          <p:cNvGrpSpPr/>
          <p:nvPr/>
        </p:nvGrpSpPr>
        <p:grpSpPr>
          <a:xfrm>
            <a:off x="1207353" y="6187112"/>
            <a:ext cx="7276275" cy="521748"/>
            <a:chOff x="5701615" y="5773388"/>
            <a:chExt cx="7276275" cy="52174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AA06B2F-EA25-3D4D-91A9-3C151A708BB0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6236782" y="6034262"/>
              <a:ext cx="6219360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E44BCC-FE82-6442-98ED-2A22ECD00FE8}"/>
                </a:ext>
              </a:extLst>
            </p:cNvPr>
            <p:cNvSpPr/>
            <p:nvPr/>
          </p:nvSpPr>
          <p:spPr>
            <a:xfrm>
              <a:off x="5701615" y="5773388"/>
              <a:ext cx="521748" cy="521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4CDF0D5-705D-D14A-838C-ADB8969573A4}"/>
                </a:ext>
              </a:extLst>
            </p:cNvPr>
            <p:cNvSpPr/>
            <p:nvPr/>
          </p:nvSpPr>
          <p:spPr>
            <a:xfrm>
              <a:off x="12456142" y="5773388"/>
              <a:ext cx="521748" cy="521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CE8A0D-D609-0E42-995C-2189C73C3CEE}"/>
              </a:ext>
            </a:extLst>
          </p:cNvPr>
          <p:cNvGrpSpPr/>
          <p:nvPr/>
        </p:nvGrpSpPr>
        <p:grpSpPr>
          <a:xfrm>
            <a:off x="9325034" y="472453"/>
            <a:ext cx="2476960" cy="1794799"/>
            <a:chOff x="9379868" y="893935"/>
            <a:chExt cx="2476960" cy="179479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558C42F-51A5-A24A-9997-CC1ABA5E5879}"/>
                </a:ext>
              </a:extLst>
            </p:cNvPr>
            <p:cNvSpPr/>
            <p:nvPr/>
          </p:nvSpPr>
          <p:spPr>
            <a:xfrm>
              <a:off x="10149203" y="1896799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761F2E1-410E-5E4A-9624-E358CC07F12E}"/>
                </a:ext>
              </a:extLst>
            </p:cNvPr>
            <p:cNvCxnSpPr>
              <a:endCxn id="5" idx="0"/>
            </p:cNvCxnSpPr>
            <p:nvPr/>
          </p:nvCxnSpPr>
          <p:spPr>
            <a:xfrm>
              <a:off x="10545170" y="1306836"/>
              <a:ext cx="1" cy="58996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57516F-178F-0B4F-BC50-E91FB202AE27}"/>
                </a:ext>
              </a:extLst>
            </p:cNvPr>
            <p:cNvSpPr txBox="1"/>
            <p:nvPr/>
          </p:nvSpPr>
          <p:spPr>
            <a:xfrm>
              <a:off x="9379868" y="893935"/>
              <a:ext cx="2476960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Detect the string </a:t>
              </a:r>
              <a:r>
                <a:rPr lang="en-US" sz="2000" dirty="0">
                  <a:solidFill>
                    <a:srgbClr val="2C895B"/>
                  </a:solidFill>
                </a:rPr>
                <a:t>HA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C275A70-B239-2A4E-9689-9CC6B1E704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FC7671-8F3C-3845-BFB8-478390D0D43D}"/>
              </a:ext>
            </a:extLst>
          </p:cNvPr>
          <p:cNvGrpSpPr/>
          <p:nvPr/>
        </p:nvGrpSpPr>
        <p:grpSpPr>
          <a:xfrm>
            <a:off x="10659053" y="1028651"/>
            <a:ext cx="1492129" cy="2511182"/>
            <a:chOff x="10713887" y="1450133"/>
            <a:chExt cx="1492129" cy="25111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524375-B017-BE48-AEEA-624F86355488}"/>
                </a:ext>
              </a:extLst>
            </p:cNvPr>
            <p:cNvSpPr txBox="1"/>
            <p:nvPr/>
          </p:nvSpPr>
          <p:spPr>
            <a:xfrm>
              <a:off x="10713887" y="1450133"/>
              <a:ext cx="147989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On this input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8861C39-14F0-4841-9A0F-4FB8D8911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83640" y="1829511"/>
              <a:ext cx="734481" cy="121857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DDE57B-5958-964C-8D0E-1AA820EA3639}"/>
                </a:ext>
              </a:extLst>
            </p:cNvPr>
            <p:cNvSpPr txBox="1"/>
            <p:nvPr/>
          </p:nvSpPr>
          <p:spPr>
            <a:xfrm>
              <a:off x="10905660" y="3591983"/>
              <a:ext cx="1300356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 this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C529BC-349E-E44D-ADB5-E3EE42B021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21611" y="3296349"/>
              <a:ext cx="196510" cy="2989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8E9FAE2-F872-4D4A-AC33-DD096BA14A12}"/>
              </a:ext>
            </a:extLst>
          </p:cNvPr>
          <p:cNvSpPr txBox="1"/>
          <p:nvPr/>
        </p:nvSpPr>
        <p:spPr>
          <a:xfrm>
            <a:off x="1805533" y="5982623"/>
            <a:ext cx="60933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next_input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Associated_output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action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1895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5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11488"/>
            <a:ext cx="3065293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2BD1EE-418C-D848-A754-005422657D35}"/>
              </a:ext>
            </a:extLst>
          </p:cNvPr>
          <p:cNvSpPr txBox="1">
            <a:spLocks/>
          </p:cNvSpPr>
          <p:nvPr/>
        </p:nvSpPr>
        <p:spPr>
          <a:xfrm>
            <a:off x="2850809" y="1482112"/>
            <a:ext cx="609964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Class Overview, PA 2 and Introduction to C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4259396" y="2127536"/>
            <a:ext cx="3673208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2 - Sept 27, 2022</a:t>
            </a:r>
          </a:p>
        </p:txBody>
      </p:sp>
    </p:spTree>
    <p:extLst>
      <p:ext uri="{BB962C8B-B14F-4D97-AF65-F5344CB8AC3E}">
        <p14:creationId xmlns:p14="http://schemas.microsoft.com/office/powerpoint/2010/main" val="65143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1785-2D70-FA71-5054-0D0AD986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79" y="117899"/>
            <a:ext cx="10515600" cy="715294"/>
          </a:xfrm>
        </p:spPr>
        <p:txBody>
          <a:bodyPr/>
          <a:lstStyle/>
          <a:p>
            <a:r>
              <a:rPr lang="en-US" dirty="0"/>
              <a:t>Quick Overview of Syllabus – See Canvas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056E2-238A-288B-A5A5-5E5E78C9CE7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62757" y="886507"/>
            <a:ext cx="6159061" cy="49559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PAs</a:t>
            </a:r>
          </a:p>
          <a:p>
            <a:r>
              <a:rPr lang="en-US" sz="2000" dirty="0"/>
              <a:t>9 assignments – 50 pts each (</a:t>
            </a:r>
            <a:r>
              <a:rPr lang="en-US" sz="2000" b="1" dirty="0">
                <a:solidFill>
                  <a:schemeClr val="tx1"/>
                </a:solidFill>
              </a:rPr>
              <a:t>450</a:t>
            </a:r>
            <a:r>
              <a:rPr lang="en-US" sz="2000" dirty="0"/>
              <a:t> total)</a:t>
            </a:r>
          </a:p>
          <a:p>
            <a:r>
              <a:rPr lang="en-US" sz="2000" dirty="0"/>
              <a:t>Weekly PA's due </a:t>
            </a:r>
            <a:r>
              <a:rPr lang="en-US" sz="2000" b="1" dirty="0">
                <a:solidFill>
                  <a:srgbClr val="FF0000"/>
                </a:solidFill>
              </a:rPr>
              <a:t>Wed night (except Thanksgiving week) starting Sept 28</a:t>
            </a:r>
            <a:endParaRPr lang="en-US" sz="2000" dirty="0"/>
          </a:p>
          <a:p>
            <a:r>
              <a:rPr lang="en-US" sz="2000" dirty="0"/>
              <a:t>Late submission up to </a:t>
            </a:r>
            <a:r>
              <a:rPr lang="en-US" sz="2000" b="1" dirty="0">
                <a:solidFill>
                  <a:srgbClr val="FF0000"/>
                </a:solidFill>
              </a:rPr>
              <a:t>Saturday</a:t>
            </a:r>
            <a:r>
              <a:rPr lang="en-US" sz="2000" dirty="0"/>
              <a:t> night (-5, -10, -15)</a:t>
            </a:r>
          </a:p>
          <a:p>
            <a:r>
              <a:rPr lang="en-US" sz="2000" dirty="0"/>
              <a:t>8 Slip days for the entire quarter (applied at the end when grades are calculated) to offset Late penalties</a:t>
            </a:r>
          </a:p>
          <a:p>
            <a:r>
              <a:rPr lang="en-US" sz="2000" dirty="0"/>
              <a:t>No work accepted after late submission date</a:t>
            </a:r>
          </a:p>
          <a:p>
            <a:r>
              <a:rPr lang="en-US" sz="2000" dirty="0"/>
              <a:t>Special circumstances (e.g., extended absence, contact me right away)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C6661-88A1-B7FA-4568-234E04F3E03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05596" y="903032"/>
            <a:ext cx="4397481" cy="16720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Weekly Canvas Reading quiz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50</a:t>
            </a:r>
            <a:r>
              <a:rPr lang="en-US" sz="2400" dirty="0"/>
              <a:t> pts total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Due Sunday night</a:t>
            </a:r>
            <a:endParaRPr lang="en-US" sz="24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0F1FB1E-E128-55BE-AAEE-5A4C98F1CFF4}"/>
              </a:ext>
            </a:extLst>
          </p:cNvPr>
          <p:cNvSpPr txBox="1">
            <a:spLocks/>
          </p:cNvSpPr>
          <p:nvPr/>
        </p:nvSpPr>
        <p:spPr>
          <a:xfrm>
            <a:off x="6705597" y="2735144"/>
            <a:ext cx="4397482" cy="1672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Midterm – In Person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150</a:t>
            </a:r>
            <a:r>
              <a:rPr lang="en-US" sz="2400" dirty="0"/>
              <a:t> pts</a:t>
            </a:r>
          </a:p>
          <a:p>
            <a:r>
              <a:rPr lang="en-US" sz="2400" dirty="0"/>
              <a:t>Oct. 27</a:t>
            </a:r>
            <a:r>
              <a:rPr lang="en-US" sz="2400" baseline="30000" dirty="0"/>
              <a:t>th</a:t>
            </a:r>
            <a:r>
              <a:rPr lang="en-US" sz="2400" dirty="0"/>
              <a:t> evening in-person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E37BA32-D3CB-E217-9EAB-97C7E6DA5BA0}"/>
              </a:ext>
            </a:extLst>
          </p:cNvPr>
          <p:cNvSpPr txBox="1">
            <a:spLocks/>
          </p:cNvSpPr>
          <p:nvPr/>
        </p:nvSpPr>
        <p:spPr>
          <a:xfrm>
            <a:off x="6705596" y="4567256"/>
            <a:ext cx="4397483" cy="1672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Final – In Person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350</a:t>
            </a:r>
            <a:r>
              <a:rPr lang="en-US" sz="2400" dirty="0"/>
              <a:t> pts</a:t>
            </a:r>
          </a:p>
          <a:p>
            <a:r>
              <a:rPr lang="en-US" sz="2400" dirty="0"/>
              <a:t>Dec. 9</a:t>
            </a:r>
            <a:r>
              <a:rPr lang="en-US" sz="2400" baseline="30000" dirty="0"/>
              <a:t>th</a:t>
            </a:r>
            <a:r>
              <a:rPr lang="en-US" sz="2400" dirty="0"/>
              <a:t> 11:30 AM – 2:29 PM 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6DBC8FF-F2D1-E419-FE65-ED49B7CCAEC5}"/>
              </a:ext>
            </a:extLst>
          </p:cNvPr>
          <p:cNvSpPr txBox="1">
            <a:spLocks/>
          </p:cNvSpPr>
          <p:nvPr/>
        </p:nvSpPr>
        <p:spPr>
          <a:xfrm>
            <a:off x="473513" y="5895752"/>
            <a:ext cx="5737548" cy="8837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Textbooks and References – See canvas</a:t>
            </a:r>
          </a:p>
          <a:p>
            <a:pPr marL="0" indent="0">
              <a:buNone/>
            </a:pPr>
            <a:r>
              <a:rPr lang="en-US" sz="2000" dirty="0"/>
              <a:t>All free via library link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93A69-FD50-1C68-15D2-DB79BBD2AA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3957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  <p:bldP spid="7" grpId="0" autoUpdateAnimBg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A0238-6648-7846-8700-15FDE259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0" y="200755"/>
            <a:ext cx="11904800" cy="490274"/>
          </a:xfrm>
        </p:spPr>
        <p:txBody>
          <a:bodyPr/>
          <a:lstStyle/>
          <a:p>
            <a:r>
              <a:rPr lang="en-US" dirty="0"/>
              <a:t>PA2/PA3: </a:t>
            </a:r>
            <a:r>
              <a:rPr lang="en-US" sz="2800" dirty="0"/>
              <a:t>Removing </a:t>
            </a:r>
            <a:r>
              <a:rPr lang="en-US" sz="2800" dirty="0">
                <a:solidFill>
                  <a:srgbClr val="00B050"/>
                </a:solidFill>
              </a:rPr>
              <a:t>comments</a:t>
            </a:r>
            <a:r>
              <a:rPr lang="en-US" sz="2800" dirty="0"/>
              <a:t> from a C program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803E4C-83D9-3847-84D4-3C4EC7873069}"/>
              </a:ext>
            </a:extLst>
          </p:cNvPr>
          <p:cNvSpPr/>
          <p:nvPr/>
        </p:nvSpPr>
        <p:spPr bwMode="auto">
          <a:xfrm>
            <a:off x="506235" y="749987"/>
            <a:ext cx="11062006" cy="5615761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sys/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/include/sys/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This is a C style comment */</a:t>
            </a:r>
            <a:endParaRPr lang="en-US" sz="2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this is a C++ style comment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[])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main() or int main(void)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'\n';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 /* not a comment*/\n");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C++ comment \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Tritons\n");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scripts; or EXIT_FAILURE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1997-B171-4C4F-8D8B-FAE9749DE1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A9BA5-B927-CCD2-4442-DB00BA423F4E}"/>
              </a:ext>
            </a:extLst>
          </p:cNvPr>
          <p:cNvGrpSpPr/>
          <p:nvPr/>
        </p:nvGrpSpPr>
        <p:grpSpPr>
          <a:xfrm>
            <a:off x="3138847" y="3257265"/>
            <a:ext cx="1646209" cy="670499"/>
            <a:chOff x="1097210" y="3018910"/>
            <a:chExt cx="1646209" cy="670499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3B8446-2407-380E-AA34-32BF496CE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210" y="3388242"/>
              <a:ext cx="207026" cy="301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DD9B5B-057B-07A4-21BD-D8C5BFECC60E}"/>
                </a:ext>
              </a:extLst>
            </p:cNvPr>
            <p:cNvSpPr txBox="1"/>
            <p:nvPr/>
          </p:nvSpPr>
          <p:spPr>
            <a:xfrm>
              <a:off x="1097210" y="3018910"/>
              <a:ext cx="1646209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char literal </a:t>
              </a:r>
              <a:r>
                <a:rPr lang="en-US" dirty="0">
                  <a:solidFill>
                    <a:schemeClr val="accent1"/>
                  </a:solidFill>
                </a:rPr>
                <a:t>'\n'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F45E1F-4E17-6988-E200-6F15F1D0FD8E}"/>
              </a:ext>
            </a:extLst>
          </p:cNvPr>
          <p:cNvGrpSpPr/>
          <p:nvPr/>
        </p:nvGrpSpPr>
        <p:grpSpPr>
          <a:xfrm>
            <a:off x="5946833" y="3491247"/>
            <a:ext cx="5496606" cy="805254"/>
            <a:chOff x="1140931" y="3681335"/>
            <a:chExt cx="5496606" cy="80525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46CCF5-1F5B-A6AE-F24E-EE55E810FE7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1140931" y="3866001"/>
              <a:ext cx="298335" cy="6205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8A501A-B038-3C65-5668-A65DC6C15092}"/>
                </a:ext>
              </a:extLst>
            </p:cNvPr>
            <p:cNvSpPr txBox="1"/>
            <p:nvPr/>
          </p:nvSpPr>
          <p:spPr>
            <a:xfrm>
              <a:off x="1439266" y="3681335"/>
              <a:ext cx="5198271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string literal </a:t>
              </a:r>
              <a:r>
                <a:rPr lang="en-US" dirty="0">
                  <a:solidFill>
                    <a:schemeClr val="accent1"/>
                  </a:solidFill>
                </a:rPr>
                <a:t>"Hello World! /* not a comment */\n"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AD01AB-30E1-13C4-EF9F-B1E0DFF9C285}"/>
              </a:ext>
            </a:extLst>
          </p:cNvPr>
          <p:cNvGrpSpPr/>
          <p:nvPr/>
        </p:nvGrpSpPr>
        <p:grpSpPr>
          <a:xfrm>
            <a:off x="3723506" y="4608805"/>
            <a:ext cx="8146606" cy="646331"/>
            <a:chOff x="-1225364" y="3567726"/>
            <a:chExt cx="8146606" cy="646331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CAE1073-823B-9399-F100-97D9E7152A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225364" y="3713638"/>
              <a:ext cx="215390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7B59C0-7044-855E-D3CE-35758B5E1112}"/>
                </a:ext>
              </a:extLst>
            </p:cNvPr>
            <p:cNvSpPr txBox="1"/>
            <p:nvPr/>
          </p:nvSpPr>
          <p:spPr>
            <a:xfrm>
              <a:off x="928545" y="3567726"/>
              <a:ext cx="5992697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\</a:t>
              </a:r>
              <a:r>
                <a:rPr lang="en-US" dirty="0">
                  <a:solidFill>
                    <a:schemeClr val="accent1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immediately</a:t>
              </a:r>
              <a:r>
                <a:rPr lang="en-US" dirty="0">
                  <a:solidFill>
                    <a:schemeClr val="accent1"/>
                  </a:solidFill>
                </a:rPr>
                <a:t> followed by a newline is a line continuation; 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turns the line </a:t>
              </a:r>
              <a:r>
                <a:rPr lang="en-US" dirty="0" err="1">
                  <a:solidFill>
                    <a:schemeClr val="accent1"/>
                  </a:solidFill>
                </a:rPr>
                <a:t>printf</a:t>
              </a:r>
              <a:r>
                <a:rPr lang="en-US" dirty="0">
                  <a:solidFill>
                    <a:schemeClr val="accent1"/>
                  </a:solidFill>
                </a:rPr>
                <a:t>("Hello Tritons\n"); into a comment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75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9" y="5031"/>
            <a:ext cx="10515600" cy="581414"/>
          </a:xfrm>
        </p:spPr>
        <p:txBody>
          <a:bodyPr/>
          <a:lstStyle/>
          <a:p>
            <a:r>
              <a:rPr lang="en-US" dirty="0"/>
              <a:t>Designing a Deterministic Finite State Automaton -2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8158" y="590735"/>
            <a:ext cx="6245601" cy="618153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Problem</a:t>
            </a:r>
            <a:r>
              <a:rPr lang="en-US" sz="2400" dirty="0">
                <a:solidFill>
                  <a:schemeClr val="tx2"/>
                </a:solidFill>
              </a:rPr>
              <a:t>: detect the string </a:t>
            </a:r>
            <a:r>
              <a:rPr lang="en-US" sz="2400" i="1" dirty="0">
                <a:solidFill>
                  <a:srgbClr val="F37440"/>
                </a:solidFill>
              </a:rPr>
              <a:t>HA</a:t>
            </a:r>
          </a:p>
          <a:p>
            <a:r>
              <a:rPr lang="en-US" sz="2400" dirty="0">
                <a:solidFill>
                  <a:srgbClr val="7030A0"/>
                </a:solidFill>
              </a:rPr>
              <a:t>Complete</a:t>
            </a:r>
            <a:r>
              <a:rPr lang="en-US" sz="2400" dirty="0">
                <a:solidFill>
                  <a:schemeClr val="tx2"/>
                </a:solidFill>
              </a:rPr>
              <a:t> the </a:t>
            </a:r>
            <a:r>
              <a:rPr lang="en-US" sz="2400" dirty="0">
                <a:solidFill>
                  <a:srgbClr val="2C895B"/>
                </a:solidFill>
              </a:rPr>
              <a:t>sequence from 3 slides back </a:t>
            </a:r>
            <a:r>
              <a:rPr lang="en-US" sz="2400" dirty="0">
                <a:solidFill>
                  <a:schemeClr val="accent6"/>
                </a:solidFill>
              </a:rPr>
              <a:t>to make it </a:t>
            </a:r>
            <a:r>
              <a:rPr lang="en-US" sz="2400" dirty="0">
                <a:solidFill>
                  <a:schemeClr val="accent1"/>
                </a:solidFill>
              </a:rPr>
              <a:t>deterministic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C895B"/>
                </a:solidFill>
              </a:rPr>
              <a:t>Specify </a:t>
            </a:r>
            <a:r>
              <a:rPr lang="en-US" sz="2400" dirty="0">
                <a:solidFill>
                  <a:srgbClr val="7030A0"/>
                </a:solidFill>
              </a:rPr>
              <a:t>responses</a:t>
            </a:r>
            <a:r>
              <a:rPr lang="en-US" sz="2400" dirty="0">
                <a:solidFill>
                  <a:srgbClr val="2C895B"/>
                </a:solidFill>
              </a:rPr>
              <a:t> on </a:t>
            </a:r>
            <a:r>
              <a:rPr lang="en-US" sz="2400" dirty="0">
                <a:solidFill>
                  <a:schemeClr val="accent1"/>
                </a:solidFill>
              </a:rPr>
              <a:t>all possible inputs at each state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Make sure every </a:t>
            </a:r>
            <a:r>
              <a:rPr lang="en-US" sz="2400" dirty="0">
                <a:solidFill>
                  <a:srgbClr val="2C895B"/>
                </a:solidFill>
              </a:rPr>
              <a:t>next state transition (arc) is </a:t>
            </a:r>
            <a:r>
              <a:rPr lang="en-US" sz="2400" i="1" dirty="0">
                <a:solidFill>
                  <a:srgbClr val="0070C0"/>
                </a:solidFill>
              </a:rPr>
              <a:t>unambiguous</a:t>
            </a:r>
            <a:r>
              <a:rPr lang="en-US" sz="2400" dirty="0">
                <a:solidFill>
                  <a:srgbClr val="0070C0"/>
                </a:solidFill>
              </a:rPr>
              <a:t> (unique – each input selects only one arc)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Recap: </a:t>
            </a:r>
            <a:r>
              <a:rPr lang="en-US" sz="2400" dirty="0">
                <a:solidFill>
                  <a:schemeClr val="tx2"/>
                </a:solidFill>
              </a:rPr>
              <a:t>Each </a:t>
            </a:r>
            <a:r>
              <a:rPr lang="en-US" sz="2400" dirty="0">
                <a:solidFill>
                  <a:schemeClr val="accent1"/>
                </a:solidFill>
              </a:rPr>
              <a:t>state represent the memory (history) of inputs </a:t>
            </a:r>
            <a:r>
              <a:rPr lang="en-US" sz="2400" dirty="0">
                <a:solidFill>
                  <a:schemeClr val="tx2"/>
                </a:solidFill>
              </a:rPr>
              <a:t>in sequence necessary to </a:t>
            </a:r>
            <a:r>
              <a:rPr lang="en-US" sz="2400" dirty="0">
                <a:solidFill>
                  <a:schemeClr val="accent1"/>
                </a:solidFill>
              </a:rPr>
              <a:t>reach that state</a:t>
            </a:r>
          </a:p>
          <a:p>
            <a:pPr lvl="1"/>
            <a:r>
              <a:rPr lang="en-US" sz="2400" b="1" i="1" dirty="0">
                <a:solidFill>
                  <a:srgbClr val="F37440"/>
                </a:solidFill>
              </a:rPr>
              <a:t>H state</a:t>
            </a:r>
            <a:r>
              <a:rPr lang="en-US" sz="2400" dirty="0">
                <a:solidFill>
                  <a:srgbClr val="F37440"/>
                </a:solidFill>
              </a:rPr>
              <a:t>: have seen an H </a:t>
            </a:r>
          </a:p>
          <a:p>
            <a:pPr lvl="1"/>
            <a:r>
              <a:rPr lang="en-US" sz="2400" b="1" i="1" dirty="0">
                <a:solidFill>
                  <a:srgbClr val="2C895B"/>
                </a:solidFill>
              </a:rPr>
              <a:t>end state</a:t>
            </a:r>
            <a:r>
              <a:rPr lang="en-US" sz="2400" dirty="0">
                <a:solidFill>
                  <a:srgbClr val="2C895B"/>
                </a:solidFill>
              </a:rPr>
              <a:t>: have seen an H immediately followed by an 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BF232D-EC96-F54B-B0C0-E0ABE20B1CBD}"/>
              </a:ext>
            </a:extLst>
          </p:cNvPr>
          <p:cNvGrpSpPr/>
          <p:nvPr/>
        </p:nvGrpSpPr>
        <p:grpSpPr>
          <a:xfrm>
            <a:off x="8568145" y="3570426"/>
            <a:ext cx="1302202" cy="890509"/>
            <a:chOff x="8964371" y="3579309"/>
            <a:chExt cx="1302202" cy="890509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BCFCFE7D-E871-DC4D-AA98-EC2A35F604BD}"/>
                </a:ext>
              </a:extLst>
            </p:cNvPr>
            <p:cNvSpPr/>
            <p:nvPr/>
          </p:nvSpPr>
          <p:spPr>
            <a:xfrm rot="15119954">
              <a:off x="9451298" y="3274522"/>
              <a:ext cx="510488" cy="1120062"/>
            </a:xfrm>
            <a:prstGeom prst="arc">
              <a:avLst>
                <a:gd name="adj1" fmla="val 8236763"/>
                <a:gd name="adj2" fmla="val 70229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DC0C1-850B-BD48-B0CC-57806B0EF5FD}"/>
                </a:ext>
              </a:extLst>
            </p:cNvPr>
            <p:cNvSpPr txBox="1"/>
            <p:nvPr/>
          </p:nvSpPr>
          <p:spPr>
            <a:xfrm>
              <a:off x="8964371" y="4008153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H/no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E5A68-EC48-5D41-A97B-C6E628D6F198}"/>
              </a:ext>
            </a:extLst>
          </p:cNvPr>
          <p:cNvGrpSpPr/>
          <p:nvPr/>
        </p:nvGrpSpPr>
        <p:grpSpPr>
          <a:xfrm>
            <a:off x="6808323" y="1769588"/>
            <a:ext cx="3107014" cy="1670305"/>
            <a:chOff x="7208571" y="1953897"/>
            <a:chExt cx="3107014" cy="16703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B915CF-B482-CB4C-8166-E393C5312AFF}"/>
                </a:ext>
              </a:extLst>
            </p:cNvPr>
            <p:cNvSpPr txBox="1"/>
            <p:nvPr/>
          </p:nvSpPr>
          <p:spPr>
            <a:xfrm>
              <a:off x="7208571" y="2658866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all other/no</a:t>
              </a: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95F78FD-9DC6-E245-A097-393DBFFCA561}"/>
                </a:ext>
              </a:extLst>
            </p:cNvPr>
            <p:cNvSpPr/>
            <p:nvPr/>
          </p:nvSpPr>
          <p:spPr>
            <a:xfrm rot="13508522">
              <a:off x="8791983" y="2100600"/>
              <a:ext cx="1670305" cy="1376899"/>
            </a:xfrm>
            <a:prstGeom prst="arc">
              <a:avLst>
                <a:gd name="adj1" fmla="val 13387373"/>
                <a:gd name="adj2" fmla="val 2863196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E0821E6-1A78-F949-8E09-C386E3EFAD22}"/>
              </a:ext>
            </a:extLst>
          </p:cNvPr>
          <p:cNvSpPr/>
          <p:nvPr/>
        </p:nvSpPr>
        <p:spPr>
          <a:xfrm>
            <a:off x="9236791" y="1484284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D578D7-649B-1244-9A44-F2D005CC92DD}"/>
              </a:ext>
            </a:extLst>
          </p:cNvPr>
          <p:cNvSpPr txBox="1"/>
          <p:nvPr/>
        </p:nvSpPr>
        <p:spPr>
          <a:xfrm>
            <a:off x="8711098" y="5795296"/>
            <a:ext cx="193033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input / action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A30D72-8B68-2A4A-9499-C81F52F2785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632758" y="894321"/>
            <a:ext cx="1" cy="58996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94BBA09-3362-B34A-9AC7-8B118BE8104B}"/>
              </a:ext>
            </a:extLst>
          </p:cNvPr>
          <p:cNvGrpSpPr/>
          <p:nvPr/>
        </p:nvGrpSpPr>
        <p:grpSpPr>
          <a:xfrm>
            <a:off x="9265773" y="2301802"/>
            <a:ext cx="1275648" cy="1672887"/>
            <a:chOff x="5561040" y="2335266"/>
            <a:chExt cx="1275648" cy="167288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C3F15C-ED7C-1B42-89C8-77E925D3A0CB}"/>
                </a:ext>
              </a:extLst>
            </p:cNvPr>
            <p:cNvSpPr/>
            <p:nvPr/>
          </p:nvSpPr>
          <p:spPr>
            <a:xfrm>
              <a:off x="5561040" y="3216218"/>
              <a:ext cx="791935" cy="791935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36A4DD-DEDE-E141-A82E-3B065FF7693D}"/>
                </a:ext>
              </a:extLst>
            </p:cNvPr>
            <p:cNvSpPr txBox="1"/>
            <p:nvPr/>
          </p:nvSpPr>
          <p:spPr>
            <a:xfrm>
              <a:off x="6001203" y="2560766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H/no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9BD6D03-A63A-E645-B783-0AB628448667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5957007" y="2335266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9E8F913-E87B-6440-B41B-8595B663FB54}"/>
              </a:ext>
            </a:extLst>
          </p:cNvPr>
          <p:cNvGrpSpPr/>
          <p:nvPr/>
        </p:nvGrpSpPr>
        <p:grpSpPr>
          <a:xfrm>
            <a:off x="9280300" y="3985459"/>
            <a:ext cx="1306565" cy="1636288"/>
            <a:chOff x="5575567" y="4018923"/>
            <a:chExt cx="1306565" cy="163628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19A188C-8038-9244-9540-574288AD28A2}"/>
                </a:ext>
              </a:extLst>
            </p:cNvPr>
            <p:cNvSpPr/>
            <p:nvPr/>
          </p:nvSpPr>
          <p:spPr>
            <a:xfrm>
              <a:off x="5575567" y="4863276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B86B7E-1BFE-8349-8D31-27328B5FC6D8}"/>
                </a:ext>
              </a:extLst>
            </p:cNvPr>
            <p:cNvSpPr txBox="1"/>
            <p:nvPr/>
          </p:nvSpPr>
          <p:spPr>
            <a:xfrm>
              <a:off x="5928025" y="4182149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A/yes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9DA372F-5C32-2B4F-94F2-6E5BF236395C}"/>
                </a:ext>
              </a:extLst>
            </p:cNvPr>
            <p:cNvCxnSpPr>
              <a:cxnSpLocks/>
            </p:cNvCxnSpPr>
            <p:nvPr/>
          </p:nvCxnSpPr>
          <p:spPr>
            <a:xfrm>
              <a:off x="5971535" y="4018923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FEB7B5-6A64-A04B-8BC0-AD0D92C1A15D}"/>
              </a:ext>
            </a:extLst>
          </p:cNvPr>
          <p:cNvGrpSpPr/>
          <p:nvPr/>
        </p:nvGrpSpPr>
        <p:grpSpPr>
          <a:xfrm>
            <a:off x="9729703" y="1679572"/>
            <a:ext cx="2019575" cy="790434"/>
            <a:chOff x="10113288" y="1685242"/>
            <a:chExt cx="2019575" cy="790434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8356700C-A3FA-4F4A-AAA1-9BE8C55C7DF9}"/>
                </a:ext>
              </a:extLst>
            </p:cNvPr>
            <p:cNvSpPr/>
            <p:nvPr/>
          </p:nvSpPr>
          <p:spPr>
            <a:xfrm rot="15119954" flipV="1">
              <a:off x="10220823" y="1577707"/>
              <a:ext cx="484835" cy="699906"/>
            </a:xfrm>
            <a:prstGeom prst="arc">
              <a:avLst>
                <a:gd name="adj1" fmla="val 8236763"/>
                <a:gd name="adj2" fmla="val 70229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C838BA-2396-2F4F-B06E-6D76B3BFE955}"/>
                </a:ext>
              </a:extLst>
            </p:cNvPr>
            <p:cNvSpPr txBox="1"/>
            <p:nvPr/>
          </p:nvSpPr>
          <p:spPr>
            <a:xfrm>
              <a:off x="10423741" y="2014011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all other/no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9B7D1B-A7AE-6646-9CC3-7B3E261C8A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812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9" y="5031"/>
            <a:ext cx="10515600" cy="581414"/>
          </a:xfrm>
        </p:spPr>
        <p:txBody>
          <a:bodyPr/>
          <a:lstStyle/>
          <a:p>
            <a:r>
              <a:rPr lang="en-US" dirty="0"/>
              <a:t>Designing a Deterministic Finite State Automaton - 3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6392F-2993-A94F-A800-068A0FFBC19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1960" y="586444"/>
            <a:ext cx="5772205" cy="59757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The state machine on the previous slide </a:t>
            </a:r>
            <a:r>
              <a:rPr lang="en-US" sz="2400" dirty="0">
                <a:solidFill>
                  <a:schemeClr val="accent5"/>
                </a:solidFill>
              </a:rPr>
              <a:t>would stop after seeing the first HA,</a:t>
            </a:r>
            <a:r>
              <a:rPr lang="en-US" sz="2400" dirty="0">
                <a:solidFill>
                  <a:schemeClr val="tx2"/>
                </a:solidFill>
              </a:rPr>
              <a:t> and </a:t>
            </a:r>
            <a:r>
              <a:rPr lang="en-US" sz="2400" dirty="0">
                <a:solidFill>
                  <a:schemeClr val="accent1"/>
                </a:solidFill>
              </a:rPr>
              <a:t>does not take any more input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>
                <a:solidFill>
                  <a:srgbClr val="F37440"/>
                </a:solidFill>
              </a:rPr>
              <a:t>missing later occurrences of HA </a:t>
            </a:r>
            <a:r>
              <a:rPr lang="en-US" sz="2400" dirty="0">
                <a:solidFill>
                  <a:schemeClr val="tx2"/>
                </a:solidFill>
              </a:rPr>
              <a:t>in the input</a:t>
            </a:r>
          </a:p>
          <a:p>
            <a:r>
              <a:rPr lang="en-US" sz="2400" dirty="0"/>
              <a:t>Say you want to </a:t>
            </a:r>
            <a:r>
              <a:rPr lang="en-US" sz="2400" dirty="0">
                <a:solidFill>
                  <a:srgbClr val="2C895B"/>
                </a:solidFill>
              </a:rPr>
              <a:t>process the entire contents of a text file </a:t>
            </a:r>
            <a:r>
              <a:rPr lang="en-US" sz="2400" dirty="0">
                <a:solidFill>
                  <a:schemeClr val="accent1"/>
                </a:solidFill>
              </a:rPr>
              <a:t>to find all HA's</a:t>
            </a:r>
          </a:p>
          <a:p>
            <a:pPr lvl="1"/>
            <a:r>
              <a:rPr lang="en-US" sz="2400" dirty="0"/>
              <a:t>from </a:t>
            </a:r>
            <a:r>
              <a:rPr lang="en-US" sz="2400" dirty="0">
                <a:solidFill>
                  <a:srgbClr val="0070C0"/>
                </a:solidFill>
              </a:rPr>
              <a:t>the top (top of file) </a:t>
            </a: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to the </a:t>
            </a:r>
            <a:r>
              <a:rPr lang="en-US" sz="2400" dirty="0">
                <a:solidFill>
                  <a:srgbClr val="0070C0"/>
                </a:solidFill>
              </a:rPr>
              <a:t>bottom (end of file)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Action: </a:t>
            </a:r>
            <a:r>
              <a:rPr lang="en-US" sz="2400" i="1" dirty="0">
                <a:solidFill>
                  <a:srgbClr val="FF0000"/>
                </a:solidFill>
              </a:rPr>
              <a:t>Alter</a:t>
            </a:r>
            <a:r>
              <a:rPr lang="en-US" sz="2400" dirty="0">
                <a:solidFill>
                  <a:srgbClr val="2C895B"/>
                </a:solidFill>
              </a:rPr>
              <a:t> the machine to process input from a text file </a:t>
            </a:r>
            <a:r>
              <a:rPr lang="en-US" sz="2400" dirty="0">
                <a:solidFill>
                  <a:srgbClr val="FF0000"/>
                </a:solidFill>
              </a:rPr>
              <a:t>until the end of the file </a:t>
            </a:r>
            <a:r>
              <a:rPr lang="en-US" sz="2400" dirty="0"/>
              <a:t>(EOF) </a:t>
            </a:r>
            <a:r>
              <a:rPr lang="en-US" sz="2400" dirty="0">
                <a:solidFill>
                  <a:srgbClr val="FF0000"/>
                </a:solidFill>
              </a:rPr>
              <a:t>is reached </a:t>
            </a:r>
            <a:r>
              <a:rPr lang="en-US" sz="2400" dirty="0"/>
              <a:t>(you process the entire file)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9B7D1B-A7AE-6646-9CC3-7B3E261C8A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DD8CE3-D16D-3647-AD47-A86F169FB200}"/>
              </a:ext>
            </a:extLst>
          </p:cNvPr>
          <p:cNvGrpSpPr/>
          <p:nvPr/>
        </p:nvGrpSpPr>
        <p:grpSpPr>
          <a:xfrm>
            <a:off x="6230137" y="624085"/>
            <a:ext cx="5182707" cy="2269572"/>
            <a:chOff x="2085346" y="3889663"/>
            <a:chExt cx="5182707" cy="2269572"/>
          </a:xfrm>
        </p:grpSpPr>
        <p:sp>
          <p:nvSpPr>
            <p:cNvPr id="31" name="AutoShape 5">
              <a:extLst>
                <a:ext uri="{FF2B5EF4-FFF2-40B4-BE49-F238E27FC236}">
                  <a16:creationId xmlns:a16="http://schemas.microsoft.com/office/drawing/2014/main" id="{C31C8A03-7382-CB42-BE54-229CD1DCD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346" y="3999271"/>
              <a:ext cx="4524356" cy="1986429"/>
            </a:xfrm>
            <a:prstGeom prst="foldedCorner">
              <a:avLst>
                <a:gd name="adj" fmla="val 21153"/>
              </a:avLst>
            </a:prstGeom>
            <a:solidFill>
              <a:srgbClr val="FFFF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t"/>
            <a:lstStyle/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This is a text file with a lot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of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in it.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is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here and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and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everywhere.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is also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 HA 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.</a:t>
              </a:r>
            </a:p>
            <a:p>
              <a:pPr>
                <a:buFontTx/>
                <a:buNone/>
              </a:pPr>
              <a:endParaRPr lang="en-US" altLang="en-US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1E72B5-6FA0-8C4F-B925-59479A79541D}"/>
                </a:ext>
              </a:extLst>
            </p:cNvPr>
            <p:cNvSpPr txBox="1"/>
            <p:nvPr/>
          </p:nvSpPr>
          <p:spPr>
            <a:xfrm>
              <a:off x="6582253" y="3889663"/>
              <a:ext cx="685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TOF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BF55EE-3B6C-0D42-92C6-79C8A898DFEA}"/>
                </a:ext>
              </a:extLst>
            </p:cNvPr>
            <p:cNvSpPr txBox="1"/>
            <p:nvPr/>
          </p:nvSpPr>
          <p:spPr>
            <a:xfrm>
              <a:off x="6560596" y="5789903"/>
              <a:ext cx="685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EOF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4E4A3B0-87B2-1A4A-9D13-56E04440F789}"/>
                </a:ext>
              </a:extLst>
            </p:cNvPr>
            <p:cNvCxnSpPr>
              <a:cxnSpLocks/>
            </p:cNvCxnSpPr>
            <p:nvPr/>
          </p:nvCxnSpPr>
          <p:spPr>
            <a:xfrm>
              <a:off x="6851185" y="4302221"/>
              <a:ext cx="0" cy="1380527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CEB1DA-6A73-C545-8BFB-A93C6190FDF8}"/>
              </a:ext>
            </a:extLst>
          </p:cNvPr>
          <p:cNvGrpSpPr/>
          <p:nvPr/>
        </p:nvGrpSpPr>
        <p:grpSpPr>
          <a:xfrm>
            <a:off x="7108001" y="2973627"/>
            <a:ext cx="3428865" cy="3709232"/>
            <a:chOff x="7275357" y="894321"/>
            <a:chExt cx="4370095" cy="472742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949BCE1-AB12-3244-9167-B47779C6A6CC}"/>
                </a:ext>
              </a:extLst>
            </p:cNvPr>
            <p:cNvGrpSpPr/>
            <p:nvPr/>
          </p:nvGrpSpPr>
          <p:grpSpPr>
            <a:xfrm>
              <a:off x="8172640" y="3570426"/>
              <a:ext cx="1697707" cy="620765"/>
              <a:chOff x="8568866" y="3579309"/>
              <a:chExt cx="1697707" cy="620765"/>
            </a:xfrm>
          </p:grpSpPr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D6163C58-7EDF-B048-B532-38D1DFF2A5FE}"/>
                  </a:ext>
                </a:extLst>
              </p:cNvPr>
              <p:cNvSpPr/>
              <p:nvPr/>
            </p:nvSpPr>
            <p:spPr>
              <a:xfrm rot="15119954">
                <a:off x="9451298" y="3274522"/>
                <a:ext cx="510488" cy="1120062"/>
              </a:xfrm>
              <a:prstGeom prst="arc">
                <a:avLst>
                  <a:gd name="adj1" fmla="val 8236763"/>
                  <a:gd name="adj2" fmla="val 702298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67D703-D497-E345-BE15-1AB1A78965D3}"/>
                  </a:ext>
                </a:extLst>
              </p:cNvPr>
              <p:cNvSpPr txBox="1"/>
              <p:nvPr/>
            </p:nvSpPr>
            <p:spPr>
              <a:xfrm>
                <a:off x="8568866" y="3820281"/>
                <a:ext cx="697167" cy="379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H/no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F390A4C-F31B-4241-A9CD-E9FF13B2A80E}"/>
                </a:ext>
              </a:extLst>
            </p:cNvPr>
            <p:cNvGrpSpPr/>
            <p:nvPr/>
          </p:nvGrpSpPr>
          <p:grpSpPr>
            <a:xfrm>
              <a:off x="7275357" y="1769588"/>
              <a:ext cx="2639980" cy="1670305"/>
              <a:chOff x="7675605" y="1953897"/>
              <a:chExt cx="2639980" cy="167030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E39051-95F8-BE4C-8970-9F293F1AF03E}"/>
                  </a:ext>
                </a:extLst>
              </p:cNvPr>
              <p:cNvSpPr txBox="1"/>
              <p:nvPr/>
            </p:nvSpPr>
            <p:spPr>
              <a:xfrm>
                <a:off x="7675605" y="2599154"/>
                <a:ext cx="1292789" cy="379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all other/no</a:t>
                </a:r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9433C5C8-6750-C94B-8ABE-3AF4834C121A}"/>
                  </a:ext>
                </a:extLst>
              </p:cNvPr>
              <p:cNvSpPr/>
              <p:nvPr/>
            </p:nvSpPr>
            <p:spPr>
              <a:xfrm rot="13508522">
                <a:off x="8791983" y="2100600"/>
                <a:ext cx="1670305" cy="1376899"/>
              </a:xfrm>
              <a:prstGeom prst="arc">
                <a:avLst>
                  <a:gd name="adj1" fmla="val 13387373"/>
                  <a:gd name="adj2" fmla="val 2863196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3CEBC04-4D78-164D-BD62-5063DDF283AB}"/>
                </a:ext>
              </a:extLst>
            </p:cNvPr>
            <p:cNvSpPr/>
            <p:nvPr/>
          </p:nvSpPr>
          <p:spPr>
            <a:xfrm>
              <a:off x="9236791" y="1484284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start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E0A690-03E5-CB45-850C-EDA04600C91D}"/>
                </a:ext>
              </a:extLst>
            </p:cNvPr>
            <p:cNvSpPr txBox="1"/>
            <p:nvPr/>
          </p:nvSpPr>
          <p:spPr>
            <a:xfrm>
              <a:off x="7470089" y="4995327"/>
              <a:ext cx="1446639" cy="3797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input / action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7762A0F-E4BB-C74C-BB74-2CB8B6EB8AC5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9632758" y="894321"/>
              <a:ext cx="1" cy="58996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56B32EB-AAA8-DE4F-9B42-68D444AB7B77}"/>
                </a:ext>
              </a:extLst>
            </p:cNvPr>
            <p:cNvGrpSpPr/>
            <p:nvPr/>
          </p:nvGrpSpPr>
          <p:grpSpPr>
            <a:xfrm>
              <a:off x="9265773" y="2301802"/>
              <a:ext cx="1137328" cy="1672887"/>
              <a:chOff x="5561040" y="2335266"/>
              <a:chExt cx="1137328" cy="167288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EC5F33E-9E8C-6D4E-8640-55CF4007199B}"/>
                  </a:ext>
                </a:extLst>
              </p:cNvPr>
              <p:cNvSpPr/>
              <p:nvPr/>
            </p:nvSpPr>
            <p:spPr>
              <a:xfrm>
                <a:off x="5561040" y="3216218"/>
                <a:ext cx="791935" cy="791935"/>
              </a:xfrm>
              <a:prstGeom prst="ellipse">
                <a:avLst/>
              </a:prstGeom>
              <a:solidFill>
                <a:srgbClr val="F374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H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885E1B-6F15-784B-811F-5F68E3443D65}"/>
                  </a:ext>
                </a:extLst>
              </p:cNvPr>
              <p:cNvSpPr txBox="1"/>
              <p:nvPr/>
            </p:nvSpPr>
            <p:spPr>
              <a:xfrm>
                <a:off x="6001203" y="2560766"/>
                <a:ext cx="697165" cy="379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</a:rPr>
                  <a:t>H/no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D7D1492-0BFD-2E4F-A51F-D01FA9D7A9F9}"/>
                  </a:ext>
                </a:extLst>
              </p:cNvPr>
              <p:cNvCxnSpPr>
                <a:cxnSpLocks/>
                <a:endCxn id="20" idx="0"/>
              </p:cNvCxnSpPr>
              <p:nvPr/>
            </p:nvCxnSpPr>
            <p:spPr>
              <a:xfrm>
                <a:off x="5957007" y="2335266"/>
                <a:ext cx="1" cy="880952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12E0B90-5FC2-ED42-AF9A-1A10C969D899}"/>
                </a:ext>
              </a:extLst>
            </p:cNvPr>
            <p:cNvGrpSpPr/>
            <p:nvPr/>
          </p:nvGrpSpPr>
          <p:grpSpPr>
            <a:xfrm>
              <a:off x="9280300" y="3985459"/>
              <a:ext cx="1133142" cy="1636288"/>
              <a:chOff x="5575567" y="4018923"/>
              <a:chExt cx="1133142" cy="163628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1DEF67E-532C-8340-94F9-423EC99227C6}"/>
                  </a:ext>
                </a:extLst>
              </p:cNvPr>
              <p:cNvSpPr/>
              <p:nvPr/>
            </p:nvSpPr>
            <p:spPr>
              <a:xfrm>
                <a:off x="5575567" y="4863276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end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A8A3DA-199F-C14B-90AE-74FB20EDB98D}"/>
                  </a:ext>
                </a:extLst>
              </p:cNvPr>
              <p:cNvSpPr txBox="1"/>
              <p:nvPr/>
            </p:nvSpPr>
            <p:spPr>
              <a:xfrm>
                <a:off x="5928025" y="4182149"/>
                <a:ext cx="780684" cy="379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</a:rPr>
                  <a:t>A/yes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9FA2471-CB6A-EA41-A192-FF0E692067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1535" y="4018923"/>
                <a:ext cx="1" cy="880952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C8E4A6D-918C-8247-A694-41BE74A9076E}"/>
                </a:ext>
              </a:extLst>
            </p:cNvPr>
            <p:cNvGrpSpPr/>
            <p:nvPr/>
          </p:nvGrpSpPr>
          <p:grpSpPr>
            <a:xfrm>
              <a:off x="9729703" y="1679572"/>
              <a:ext cx="1915749" cy="484835"/>
              <a:chOff x="10113288" y="1685242"/>
              <a:chExt cx="1915749" cy="484835"/>
            </a:xfrm>
          </p:grpSpPr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DE10DA-3EBB-AF47-B834-C9909E093073}"/>
                  </a:ext>
                </a:extLst>
              </p:cNvPr>
              <p:cNvSpPr/>
              <p:nvPr/>
            </p:nvSpPr>
            <p:spPr>
              <a:xfrm rot="15119954" flipV="1">
                <a:off x="10220823" y="1577707"/>
                <a:ext cx="484835" cy="699906"/>
              </a:xfrm>
              <a:prstGeom prst="arc">
                <a:avLst>
                  <a:gd name="adj1" fmla="val 8236763"/>
                  <a:gd name="adj2" fmla="val 702298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FAF6D2-10AC-7D40-99D5-20EB149667FA}"/>
                  </a:ext>
                </a:extLst>
              </p:cNvPr>
              <p:cNvSpPr txBox="1"/>
              <p:nvPr/>
            </p:nvSpPr>
            <p:spPr>
              <a:xfrm>
                <a:off x="10736249" y="1757720"/>
                <a:ext cx="1292788" cy="379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all other/no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815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9" y="204860"/>
            <a:ext cx="10515600" cy="433504"/>
          </a:xfrm>
        </p:spPr>
        <p:txBody>
          <a:bodyPr/>
          <a:lstStyle/>
          <a:p>
            <a:r>
              <a:rPr lang="en-US" dirty="0"/>
              <a:t>Designing a Deterministic Finite State Automaton - 4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1789" y="756546"/>
            <a:ext cx="5587306" cy="56942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To adjust the DFA to </a:t>
            </a:r>
            <a:r>
              <a:rPr lang="en-US" sz="2200" dirty="0">
                <a:solidFill>
                  <a:srgbClr val="0070C0"/>
                </a:solidFill>
              </a:rPr>
              <a:t>act on continuous input</a:t>
            </a:r>
            <a:r>
              <a:rPr lang="en-US" sz="2200" dirty="0">
                <a:solidFill>
                  <a:schemeClr val="tx2"/>
                </a:solidFill>
              </a:rPr>
              <a:t> (multiple instances of the pattern), </a:t>
            </a:r>
            <a:r>
              <a:rPr lang="en-US" sz="2200" i="1" dirty="0">
                <a:solidFill>
                  <a:schemeClr val="tx2"/>
                </a:solidFill>
              </a:rPr>
              <a:t>"</a:t>
            </a:r>
            <a:r>
              <a:rPr lang="en-US" sz="2200" i="1" dirty="0">
                <a:solidFill>
                  <a:srgbClr val="2C895B"/>
                </a:solidFill>
              </a:rPr>
              <a:t>redirect" </a:t>
            </a:r>
            <a:r>
              <a:rPr lang="en-US" sz="2200" dirty="0">
                <a:solidFill>
                  <a:srgbClr val="2C895B"/>
                </a:solidFill>
              </a:rPr>
              <a:t>the arc(s) that point to the end state to point back at the start state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Delete the existing end state at the bottom </a:t>
            </a:r>
            <a:r>
              <a:rPr lang="en-US" sz="2200" dirty="0">
                <a:solidFill>
                  <a:schemeClr val="accent6"/>
                </a:solidFill>
              </a:rPr>
              <a:t>(delete shown in the slide build)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Add arcs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each state </a:t>
            </a:r>
            <a:r>
              <a:rPr lang="en-US" sz="2200" dirty="0">
                <a:solidFill>
                  <a:schemeClr val="tx2"/>
                </a:solidFill>
              </a:rPr>
              <a:t>when EOF on input is detected </a:t>
            </a:r>
            <a:r>
              <a:rPr lang="en-US" sz="2200" dirty="0">
                <a:solidFill>
                  <a:srgbClr val="0070C0"/>
                </a:solidFill>
              </a:rPr>
              <a:t>to a new end state</a:t>
            </a:r>
          </a:p>
          <a:p>
            <a:r>
              <a:rPr lang="en-US" sz="2200" dirty="0">
                <a:solidFill>
                  <a:srgbClr val="F37440"/>
                </a:solidFill>
              </a:rPr>
              <a:t>Remember</a:t>
            </a:r>
            <a:r>
              <a:rPr lang="en-US" sz="2200" dirty="0">
                <a:solidFill>
                  <a:srgbClr val="0070C0"/>
                </a:solidFill>
              </a:rPr>
              <a:t>: Transition (arc) actions </a:t>
            </a:r>
            <a:r>
              <a:rPr lang="en-US" sz="2200" dirty="0">
                <a:solidFill>
                  <a:schemeClr val="accent3"/>
                </a:solidFill>
              </a:rPr>
              <a:t>(zero or more)</a:t>
            </a:r>
            <a:r>
              <a:rPr lang="en-US" sz="2200" dirty="0">
                <a:solidFill>
                  <a:srgbClr val="0070C0"/>
                </a:solidFill>
              </a:rPr>
              <a:t> associated </a:t>
            </a:r>
            <a:r>
              <a:rPr lang="en-US" sz="2200" dirty="0">
                <a:solidFill>
                  <a:schemeClr val="accent6"/>
                </a:solidFill>
              </a:rPr>
              <a:t>with a </a:t>
            </a:r>
            <a:r>
              <a:rPr lang="en-US" sz="2200" dirty="0">
                <a:solidFill>
                  <a:srgbClr val="0070C0"/>
                </a:solidFill>
              </a:rPr>
              <a:t>single arc </a:t>
            </a:r>
            <a:r>
              <a:rPr lang="en-US" sz="2200" dirty="0">
                <a:solidFill>
                  <a:schemeClr val="tx2"/>
                </a:solidFill>
              </a:rPr>
              <a:t>can be </a:t>
            </a:r>
            <a:r>
              <a:rPr lang="en-US" sz="2200" dirty="0">
                <a:solidFill>
                  <a:srgbClr val="0070C0"/>
                </a:solidFill>
              </a:rPr>
              <a:t>anything you need to do 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Example: </a:t>
            </a:r>
            <a:r>
              <a:rPr lang="en-US" sz="2200" dirty="0">
                <a:solidFill>
                  <a:schemeClr val="tx2"/>
                </a:solidFill>
              </a:rPr>
              <a:t>output a string, perform a computation or do noting, etc.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558C42F-51A5-A24A-9997-CC1ABA5E5879}"/>
              </a:ext>
            </a:extLst>
          </p:cNvPr>
          <p:cNvSpPr/>
          <p:nvPr/>
        </p:nvSpPr>
        <p:spPr>
          <a:xfrm>
            <a:off x="8100690" y="1507749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CEE436-AD10-C44A-8DB9-ADB98D0F32E0}"/>
              </a:ext>
            </a:extLst>
          </p:cNvPr>
          <p:cNvSpPr/>
          <p:nvPr/>
        </p:nvSpPr>
        <p:spPr>
          <a:xfrm>
            <a:off x="8129672" y="3206219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CFCFE7D-E871-DC4D-AA98-EC2A35F604BD}"/>
              </a:ext>
            </a:extLst>
          </p:cNvPr>
          <p:cNvSpPr/>
          <p:nvPr/>
        </p:nvSpPr>
        <p:spPr>
          <a:xfrm rot="15119954">
            <a:off x="7924192" y="3272818"/>
            <a:ext cx="510488" cy="1120062"/>
          </a:xfrm>
          <a:prstGeom prst="arc">
            <a:avLst>
              <a:gd name="adj1" fmla="val 8236763"/>
              <a:gd name="adj2" fmla="val 70229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FAFD6A-A5E5-F14C-B300-8DC69F433F77}"/>
              </a:ext>
            </a:extLst>
          </p:cNvPr>
          <p:cNvSpPr txBox="1"/>
          <p:nvPr/>
        </p:nvSpPr>
        <p:spPr>
          <a:xfrm>
            <a:off x="7745530" y="2335776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H/no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9DC0C1-850B-BD48-B0CC-57806B0EF5FD}"/>
              </a:ext>
            </a:extLst>
          </p:cNvPr>
          <p:cNvSpPr txBox="1"/>
          <p:nvPr/>
        </p:nvSpPr>
        <p:spPr>
          <a:xfrm>
            <a:off x="7682947" y="4044391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H/no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61F2E1-410E-5E4A-9624-E358CC07F12E}"/>
              </a:ext>
            </a:extLst>
          </p:cNvPr>
          <p:cNvCxnSpPr>
            <a:endCxn id="5" idx="0"/>
          </p:cNvCxnSpPr>
          <p:nvPr/>
        </p:nvCxnSpPr>
        <p:spPr>
          <a:xfrm>
            <a:off x="8496657" y="917786"/>
            <a:ext cx="1" cy="58996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B915CF-B482-CB4C-8166-E393C5312AFF}"/>
              </a:ext>
            </a:extLst>
          </p:cNvPr>
          <p:cNvSpPr txBox="1"/>
          <p:nvPr/>
        </p:nvSpPr>
        <p:spPr>
          <a:xfrm>
            <a:off x="6292587" y="3108013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all other/no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F95F78FD-9DC6-E245-A097-393DBFFCA561}"/>
              </a:ext>
            </a:extLst>
          </p:cNvPr>
          <p:cNvSpPr/>
          <p:nvPr/>
        </p:nvSpPr>
        <p:spPr>
          <a:xfrm rot="13508522">
            <a:off x="7482343" y="2189287"/>
            <a:ext cx="1492540" cy="1190995"/>
          </a:xfrm>
          <a:prstGeom prst="arc">
            <a:avLst>
              <a:gd name="adj1" fmla="val 13789394"/>
              <a:gd name="adj2" fmla="val 208707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49342A-7D82-9644-819A-C05424EC5DC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525639" y="2325267"/>
            <a:ext cx="1" cy="880952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8356700C-A3FA-4F4A-AAA1-9BE8C55C7DF9}"/>
              </a:ext>
            </a:extLst>
          </p:cNvPr>
          <p:cNvSpPr/>
          <p:nvPr/>
        </p:nvSpPr>
        <p:spPr>
          <a:xfrm rot="15119954" flipV="1">
            <a:off x="8780263" y="1234743"/>
            <a:ext cx="386633" cy="699906"/>
          </a:xfrm>
          <a:prstGeom prst="arc">
            <a:avLst>
              <a:gd name="adj1" fmla="val 8236763"/>
              <a:gd name="adj2" fmla="val 3724380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C838BA-2396-2F4F-B06E-6D76B3BFE955}"/>
              </a:ext>
            </a:extLst>
          </p:cNvPr>
          <p:cNvSpPr txBox="1"/>
          <p:nvPr/>
        </p:nvSpPr>
        <p:spPr>
          <a:xfrm>
            <a:off x="8936134" y="878812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all other/no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67CFF0-A491-1440-A583-0AEC5791DDF3}"/>
              </a:ext>
            </a:extLst>
          </p:cNvPr>
          <p:cNvGrpSpPr/>
          <p:nvPr/>
        </p:nvGrpSpPr>
        <p:grpSpPr>
          <a:xfrm>
            <a:off x="7575069" y="1978820"/>
            <a:ext cx="2356150" cy="1377118"/>
            <a:chOff x="7575069" y="1978820"/>
            <a:chExt cx="2356150" cy="137711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08D33E-DA16-0141-AD61-24258BCE7667}"/>
                </a:ext>
              </a:extLst>
            </p:cNvPr>
            <p:cNvSpPr txBox="1"/>
            <p:nvPr/>
          </p:nvSpPr>
          <p:spPr>
            <a:xfrm>
              <a:off x="8977112" y="2797328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A/yes</a:t>
              </a: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32CDC1CF-E495-984F-991F-30ACF79A11A2}"/>
                </a:ext>
              </a:extLst>
            </p:cNvPr>
            <p:cNvSpPr/>
            <p:nvPr/>
          </p:nvSpPr>
          <p:spPr>
            <a:xfrm rot="18830416" flipV="1">
              <a:off x="7668998" y="1884891"/>
              <a:ext cx="1377118" cy="1564976"/>
            </a:xfrm>
            <a:prstGeom prst="arc">
              <a:avLst>
                <a:gd name="adj1" fmla="val 15326525"/>
                <a:gd name="adj2" fmla="val 631957"/>
              </a:avLst>
            </a:prstGeom>
            <a:ln w="34925">
              <a:solidFill>
                <a:srgbClr val="2C895B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D487FC-E9B0-064E-A48E-737F76BDEDDF}"/>
              </a:ext>
            </a:extLst>
          </p:cNvPr>
          <p:cNvGrpSpPr/>
          <p:nvPr/>
        </p:nvGrpSpPr>
        <p:grpSpPr>
          <a:xfrm>
            <a:off x="8892625" y="1645863"/>
            <a:ext cx="2907137" cy="2517033"/>
            <a:chOff x="8892625" y="1645863"/>
            <a:chExt cx="2907137" cy="251703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12B69D8-65C2-304E-B01B-E3595FF61231}"/>
                </a:ext>
              </a:extLst>
            </p:cNvPr>
            <p:cNvSpPr/>
            <p:nvPr/>
          </p:nvSpPr>
          <p:spPr>
            <a:xfrm>
              <a:off x="11007827" y="2369775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8FFF4E-FA8D-EA43-B242-ECAD41BEF625}"/>
                </a:ext>
              </a:extLst>
            </p:cNvPr>
            <p:cNvSpPr txBox="1"/>
            <p:nvPr/>
          </p:nvSpPr>
          <p:spPr>
            <a:xfrm>
              <a:off x="9544104" y="1645863"/>
              <a:ext cx="1173719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</a:rPr>
                <a:t>EOF / -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170812D-5A04-0348-989E-281694D69789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V="1">
              <a:off x="8892625" y="3045734"/>
              <a:ext cx="2231178" cy="69539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2FBE1BC-77B0-6C4D-874B-92CF86A9B39A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8892625" y="2052247"/>
              <a:ext cx="2231178" cy="43350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6A8898-9F79-834D-8F6D-8B04A6B12F68}"/>
                </a:ext>
              </a:extLst>
            </p:cNvPr>
            <p:cNvSpPr txBox="1"/>
            <p:nvPr/>
          </p:nvSpPr>
          <p:spPr>
            <a:xfrm>
              <a:off x="9203835" y="3701231"/>
              <a:ext cx="1173719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</a:rPr>
                <a:t>EOF / -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01CD3F-A993-E741-9967-06E5E9D2FB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94ABE3C-17E3-AD4A-8FFA-398519DB3C53}"/>
              </a:ext>
            </a:extLst>
          </p:cNvPr>
          <p:cNvGrpSpPr/>
          <p:nvPr/>
        </p:nvGrpSpPr>
        <p:grpSpPr>
          <a:xfrm>
            <a:off x="8183730" y="3989536"/>
            <a:ext cx="1306565" cy="1636288"/>
            <a:chOff x="5575567" y="4018923"/>
            <a:chExt cx="1306565" cy="163628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C53764D-88EB-F64A-86E0-40D67B9F86A2}"/>
                </a:ext>
              </a:extLst>
            </p:cNvPr>
            <p:cNvSpPr/>
            <p:nvPr/>
          </p:nvSpPr>
          <p:spPr>
            <a:xfrm>
              <a:off x="5575567" y="4863276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0503DB-8115-D949-839D-0423918836A4}"/>
                </a:ext>
              </a:extLst>
            </p:cNvPr>
            <p:cNvSpPr txBox="1"/>
            <p:nvPr/>
          </p:nvSpPr>
          <p:spPr>
            <a:xfrm>
              <a:off x="5928025" y="4182149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A/yes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7764F06-F81D-764E-A6E7-E73E0915BED5}"/>
                </a:ext>
              </a:extLst>
            </p:cNvPr>
            <p:cNvCxnSpPr>
              <a:cxnSpLocks/>
            </p:cNvCxnSpPr>
            <p:nvPr/>
          </p:nvCxnSpPr>
          <p:spPr>
            <a:xfrm>
              <a:off x="5971535" y="4018923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65828F-7944-1AF2-79BE-D09EFF0090B9}"/>
              </a:ext>
            </a:extLst>
          </p:cNvPr>
          <p:cNvSpPr txBox="1"/>
          <p:nvPr/>
        </p:nvSpPr>
        <p:spPr>
          <a:xfrm>
            <a:off x="8921133" y="4931205"/>
            <a:ext cx="275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 remove this end state in the slide build </a:t>
            </a:r>
          </a:p>
        </p:txBody>
      </p:sp>
    </p:spTree>
    <p:extLst>
      <p:ext uri="{BB962C8B-B14F-4D97-AF65-F5344CB8AC3E}">
        <p14:creationId xmlns:p14="http://schemas.microsoft.com/office/powerpoint/2010/main" val="201247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ontent Placeholder 64">
            <a:extLst>
              <a:ext uri="{FF2B5EF4-FFF2-40B4-BE49-F238E27FC236}">
                <a16:creationId xmlns:a16="http://schemas.microsoft.com/office/drawing/2014/main" id="{CEA8C36F-28AC-9CB9-7712-4754257DEAD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6232064"/>
            <a:ext cx="11331909" cy="54593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Merge the start states</a:t>
            </a:r>
            <a:r>
              <a:rPr lang="en-US" dirty="0"/>
              <a:t>, share initial common sequences (</a:t>
            </a:r>
            <a:r>
              <a:rPr lang="en-US" dirty="0">
                <a:solidFill>
                  <a:schemeClr val="accent1"/>
                </a:solidFill>
              </a:rPr>
              <a:t>First two states are the same in both</a:t>
            </a:r>
            <a:r>
              <a:rPr lang="en-US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DFA's: Step one design each sequence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467EA55-FF7A-6F47-AE5C-3C9C5F4724ED}"/>
              </a:ext>
            </a:extLst>
          </p:cNvPr>
          <p:cNvSpPr/>
          <p:nvPr/>
        </p:nvSpPr>
        <p:spPr>
          <a:xfrm>
            <a:off x="1675524" y="1828750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DCF18B-14FD-AA44-86B3-DD097F5C1C63}"/>
              </a:ext>
            </a:extLst>
          </p:cNvPr>
          <p:cNvSpPr/>
          <p:nvPr/>
        </p:nvSpPr>
        <p:spPr>
          <a:xfrm>
            <a:off x="3961167" y="1819676"/>
            <a:ext cx="791935" cy="791935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8FA340-910C-354B-BEB7-7AA820DEFBF7}"/>
              </a:ext>
            </a:extLst>
          </p:cNvPr>
          <p:cNvSpPr/>
          <p:nvPr/>
        </p:nvSpPr>
        <p:spPr>
          <a:xfrm>
            <a:off x="6239062" y="1833803"/>
            <a:ext cx="791935" cy="79193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C521B-1EBF-6B40-BC58-94510573DE55}"/>
              </a:ext>
            </a:extLst>
          </p:cNvPr>
          <p:cNvSpPr txBox="1"/>
          <p:nvPr/>
        </p:nvSpPr>
        <p:spPr>
          <a:xfrm>
            <a:off x="9422245" y="1713582"/>
            <a:ext cx="2510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This DFA detects</a:t>
            </a:r>
          </a:p>
          <a:p>
            <a:r>
              <a:rPr lang="en-US" sz="2400" dirty="0">
                <a:solidFill>
                  <a:srgbClr val="2C895B"/>
                </a:solidFill>
              </a:rPr>
              <a:t>SOL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C3DF11-0DC0-2644-8AE3-CAA7E95B9527}"/>
              </a:ext>
            </a:extLst>
          </p:cNvPr>
          <p:cNvCxnSpPr>
            <a:cxnSpLocks/>
          </p:cNvCxnSpPr>
          <p:nvPr/>
        </p:nvCxnSpPr>
        <p:spPr>
          <a:xfrm>
            <a:off x="1150084" y="2224718"/>
            <a:ext cx="514990" cy="194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0CEF7D-7B8B-C749-ABD6-568A843C2B65}"/>
              </a:ext>
            </a:extLst>
          </p:cNvPr>
          <p:cNvSpPr txBox="1"/>
          <p:nvPr/>
        </p:nvSpPr>
        <p:spPr>
          <a:xfrm>
            <a:off x="2523214" y="1838164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S/no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C3ABF1-7F58-9B47-82C5-874BC158C874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475207" y="2215643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EFE825-0F29-BE41-AAB0-73E15F64301A}"/>
              </a:ext>
            </a:extLst>
          </p:cNvPr>
          <p:cNvCxnSpPr>
            <a:cxnSpLocks/>
          </p:cNvCxnSpPr>
          <p:nvPr/>
        </p:nvCxnSpPr>
        <p:spPr>
          <a:xfrm>
            <a:off x="4760850" y="2225603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DB404EB-D772-A94B-852F-9BDB697B36D2}"/>
              </a:ext>
            </a:extLst>
          </p:cNvPr>
          <p:cNvSpPr/>
          <p:nvPr/>
        </p:nvSpPr>
        <p:spPr>
          <a:xfrm>
            <a:off x="8515799" y="1810504"/>
            <a:ext cx="791935" cy="791935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716F11-B808-0249-8A23-E81260B2EB98}"/>
              </a:ext>
            </a:extLst>
          </p:cNvPr>
          <p:cNvCxnSpPr>
            <a:cxnSpLocks/>
          </p:cNvCxnSpPr>
          <p:nvPr/>
        </p:nvCxnSpPr>
        <p:spPr>
          <a:xfrm>
            <a:off x="7030997" y="2222321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CC5CE8-2861-9748-BC42-E0FE3E949950}"/>
              </a:ext>
            </a:extLst>
          </p:cNvPr>
          <p:cNvSpPr txBox="1"/>
          <p:nvPr/>
        </p:nvSpPr>
        <p:spPr>
          <a:xfrm>
            <a:off x="4683555" y="184980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O/no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51C61A-A0C2-8249-BE1B-65B02546B832}"/>
              </a:ext>
            </a:extLst>
          </p:cNvPr>
          <p:cNvSpPr txBox="1"/>
          <p:nvPr/>
        </p:nvSpPr>
        <p:spPr>
          <a:xfrm>
            <a:off x="7037060" y="1820253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L/yes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E44533-1107-764C-9A28-BB36FC1BAB02}"/>
              </a:ext>
            </a:extLst>
          </p:cNvPr>
          <p:cNvGrpSpPr/>
          <p:nvPr/>
        </p:nvGrpSpPr>
        <p:grpSpPr>
          <a:xfrm>
            <a:off x="3127034" y="1167676"/>
            <a:ext cx="1390985" cy="791935"/>
            <a:chOff x="3152728" y="1500510"/>
            <a:chExt cx="1390985" cy="791935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481D452-7C58-4642-94EA-1184733690F4}"/>
                </a:ext>
              </a:extLst>
            </p:cNvPr>
            <p:cNvSpPr/>
            <p:nvPr/>
          </p:nvSpPr>
          <p:spPr>
            <a:xfrm flipH="1">
              <a:off x="3970581" y="1500510"/>
              <a:ext cx="573132" cy="791935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22097-3159-3647-B4A3-359CA1436A7E}"/>
                </a:ext>
              </a:extLst>
            </p:cNvPr>
            <p:cNvSpPr txBox="1"/>
            <p:nvPr/>
          </p:nvSpPr>
          <p:spPr>
            <a:xfrm>
              <a:off x="3152728" y="158475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C93C38-CB9B-0949-B249-3BFA20022C49}"/>
              </a:ext>
            </a:extLst>
          </p:cNvPr>
          <p:cNvGrpSpPr/>
          <p:nvPr/>
        </p:nvGrpSpPr>
        <p:grpSpPr>
          <a:xfrm>
            <a:off x="4632181" y="1132765"/>
            <a:ext cx="1770625" cy="1276214"/>
            <a:chOff x="4657875" y="1465599"/>
            <a:chExt cx="1770625" cy="1276214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B635AB6B-1832-3F46-9F3F-01A439A5A85C}"/>
                </a:ext>
              </a:extLst>
            </p:cNvPr>
            <p:cNvSpPr/>
            <p:nvPr/>
          </p:nvSpPr>
          <p:spPr>
            <a:xfrm flipH="1">
              <a:off x="4657875" y="1831752"/>
              <a:ext cx="1770625" cy="910061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E1D148-B790-984C-AEEE-5C2D56096008}"/>
                </a:ext>
              </a:extLst>
            </p:cNvPr>
            <p:cNvSpPr txBox="1"/>
            <p:nvPr/>
          </p:nvSpPr>
          <p:spPr>
            <a:xfrm>
              <a:off x="5082369" y="1465599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B4DB102-5EEC-D344-A292-95C6AEA2C5EC}"/>
              </a:ext>
            </a:extLst>
          </p:cNvPr>
          <p:cNvGrpSpPr/>
          <p:nvPr/>
        </p:nvGrpSpPr>
        <p:grpSpPr>
          <a:xfrm>
            <a:off x="1125431" y="802015"/>
            <a:ext cx="1709122" cy="1211860"/>
            <a:chOff x="1151125" y="1134849"/>
            <a:chExt cx="1709122" cy="1211860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941A10E-D736-B544-A997-EEA80F27DBF7}"/>
                </a:ext>
              </a:extLst>
            </p:cNvPr>
            <p:cNvSpPr/>
            <p:nvPr/>
          </p:nvSpPr>
          <p:spPr>
            <a:xfrm flipH="1">
              <a:off x="1781355" y="1554774"/>
              <a:ext cx="573132" cy="791935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52E776-8B20-7347-8F84-9E781B18E7E7}"/>
                </a:ext>
              </a:extLst>
            </p:cNvPr>
            <p:cNvSpPr txBox="1"/>
            <p:nvPr/>
          </p:nvSpPr>
          <p:spPr>
            <a:xfrm>
              <a:off x="1151125" y="1134849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60BAB3D-7383-1140-8923-496148009A99}"/>
              </a:ext>
            </a:extLst>
          </p:cNvPr>
          <p:cNvGrpSpPr/>
          <p:nvPr/>
        </p:nvGrpSpPr>
        <p:grpSpPr>
          <a:xfrm>
            <a:off x="2408929" y="816657"/>
            <a:ext cx="5533134" cy="2427292"/>
            <a:chOff x="2434623" y="1149491"/>
            <a:chExt cx="5533134" cy="2427292"/>
          </a:xfrm>
        </p:grpSpPr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E425856-28C1-024D-8B70-AA7166C6CD8E}"/>
                </a:ext>
              </a:extLst>
            </p:cNvPr>
            <p:cNvSpPr/>
            <p:nvPr/>
          </p:nvSpPr>
          <p:spPr>
            <a:xfrm rot="10800000" flipV="1">
              <a:off x="2434623" y="1149491"/>
              <a:ext cx="4242020" cy="2427292"/>
            </a:xfrm>
            <a:prstGeom prst="arc">
              <a:avLst>
                <a:gd name="adj1" fmla="val 11159007"/>
                <a:gd name="adj2" fmla="val 21562081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545219-B619-F747-990B-DAD6C4346C05}"/>
                </a:ext>
              </a:extLst>
            </p:cNvPr>
            <p:cNvSpPr txBox="1"/>
            <p:nvPr/>
          </p:nvSpPr>
          <p:spPr>
            <a:xfrm>
              <a:off x="6258635" y="128410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C1C4608-898F-9D47-85A6-732A4710E2DB}"/>
              </a:ext>
            </a:extLst>
          </p:cNvPr>
          <p:cNvGrpSpPr/>
          <p:nvPr/>
        </p:nvGrpSpPr>
        <p:grpSpPr>
          <a:xfrm>
            <a:off x="853945" y="4453311"/>
            <a:ext cx="8180558" cy="824736"/>
            <a:chOff x="1152870" y="4958712"/>
            <a:chExt cx="8180558" cy="82473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11E6BE6-F6CB-2849-8669-42AFDE5A85C8}"/>
                </a:ext>
              </a:extLst>
            </p:cNvPr>
            <p:cNvSpPr/>
            <p:nvPr/>
          </p:nvSpPr>
          <p:spPr>
            <a:xfrm>
              <a:off x="1678310" y="4986460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E78532D-BB43-D644-92CC-372B432A129D}"/>
                </a:ext>
              </a:extLst>
            </p:cNvPr>
            <p:cNvSpPr/>
            <p:nvPr/>
          </p:nvSpPr>
          <p:spPr>
            <a:xfrm>
              <a:off x="3963953" y="4977386"/>
              <a:ext cx="791935" cy="791935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504A427-EB5F-7A48-A4C0-FA5011616775}"/>
                </a:ext>
              </a:extLst>
            </p:cNvPr>
            <p:cNvSpPr/>
            <p:nvPr/>
          </p:nvSpPr>
          <p:spPr>
            <a:xfrm>
              <a:off x="6241848" y="4991513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9F75820-616C-A94A-8ECA-A225F95D579F}"/>
                </a:ext>
              </a:extLst>
            </p:cNvPr>
            <p:cNvCxnSpPr>
              <a:cxnSpLocks/>
            </p:cNvCxnSpPr>
            <p:nvPr/>
          </p:nvCxnSpPr>
          <p:spPr>
            <a:xfrm>
              <a:off x="1152870" y="5382428"/>
              <a:ext cx="514990" cy="194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9168C0-ED1F-FC47-A08C-F62E5081BEB3}"/>
                </a:ext>
              </a:extLst>
            </p:cNvPr>
            <p:cNvSpPr txBox="1"/>
            <p:nvPr/>
          </p:nvSpPr>
          <p:spPr>
            <a:xfrm>
              <a:off x="2526000" y="4995874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FB0063A-32D9-1143-B426-234926FC048A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2477993" y="5373353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032363F-CA49-E445-8502-6DFBEE6E94B7}"/>
                </a:ext>
              </a:extLst>
            </p:cNvPr>
            <p:cNvCxnSpPr>
              <a:cxnSpLocks/>
            </p:cNvCxnSpPr>
            <p:nvPr/>
          </p:nvCxnSpPr>
          <p:spPr>
            <a:xfrm>
              <a:off x="4763636" y="5383313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031F03D-2748-7643-A720-7EEB5801370A}"/>
                </a:ext>
              </a:extLst>
            </p:cNvPr>
            <p:cNvSpPr/>
            <p:nvPr/>
          </p:nvSpPr>
          <p:spPr>
            <a:xfrm>
              <a:off x="8541493" y="4958712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271D1CD-2BA2-3744-A19E-7A89E35DDE42}"/>
                </a:ext>
              </a:extLst>
            </p:cNvPr>
            <p:cNvCxnSpPr>
              <a:cxnSpLocks/>
            </p:cNvCxnSpPr>
            <p:nvPr/>
          </p:nvCxnSpPr>
          <p:spPr>
            <a:xfrm>
              <a:off x="7033783" y="5380031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4A70C0D-9FF1-6C4C-979C-61618AAAF764}"/>
                </a:ext>
              </a:extLst>
            </p:cNvPr>
            <p:cNvSpPr txBox="1"/>
            <p:nvPr/>
          </p:nvSpPr>
          <p:spPr>
            <a:xfrm>
              <a:off x="4686341" y="500751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A/no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E21A99A-60E5-C749-A399-F267F9C3D623}"/>
                </a:ext>
              </a:extLst>
            </p:cNvPr>
            <p:cNvSpPr txBox="1"/>
            <p:nvPr/>
          </p:nvSpPr>
          <p:spPr>
            <a:xfrm>
              <a:off x="7039846" y="4977963"/>
              <a:ext cx="9717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D/yes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6F39C90-7C4F-754C-997F-A085C2BC61BA}"/>
              </a:ext>
            </a:extLst>
          </p:cNvPr>
          <p:cNvGrpSpPr/>
          <p:nvPr/>
        </p:nvGrpSpPr>
        <p:grpSpPr>
          <a:xfrm>
            <a:off x="4336042" y="3785074"/>
            <a:ext cx="1770625" cy="1276214"/>
            <a:chOff x="4634967" y="4290475"/>
            <a:chExt cx="1770625" cy="1276214"/>
          </a:xfrm>
        </p:grpSpPr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765353D0-99BA-B945-95DA-5A769D08444C}"/>
                </a:ext>
              </a:extLst>
            </p:cNvPr>
            <p:cNvSpPr/>
            <p:nvPr/>
          </p:nvSpPr>
          <p:spPr>
            <a:xfrm flipH="1">
              <a:off x="4634967" y="4656628"/>
              <a:ext cx="1770625" cy="910061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D846DD-D658-D04A-B71B-6053575B5D96}"/>
                </a:ext>
              </a:extLst>
            </p:cNvPr>
            <p:cNvSpPr txBox="1"/>
            <p:nvPr/>
          </p:nvSpPr>
          <p:spPr>
            <a:xfrm>
              <a:off x="5059461" y="4290475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05F9A9B-D166-B54C-91F5-E6EA63B1DE99}"/>
              </a:ext>
            </a:extLst>
          </p:cNvPr>
          <p:cNvGrpSpPr/>
          <p:nvPr/>
        </p:nvGrpSpPr>
        <p:grpSpPr>
          <a:xfrm>
            <a:off x="722838" y="3568896"/>
            <a:ext cx="1709122" cy="970864"/>
            <a:chOff x="1021763" y="4074297"/>
            <a:chExt cx="1709122" cy="970864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3C6B66E7-342A-054F-8B57-826E23EBAA55}"/>
                </a:ext>
              </a:extLst>
            </p:cNvPr>
            <p:cNvSpPr/>
            <p:nvPr/>
          </p:nvSpPr>
          <p:spPr>
            <a:xfrm flipH="1">
              <a:off x="1740621" y="4489568"/>
              <a:ext cx="573132" cy="555593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F0A35E5-1235-FF42-AC40-6386E3082243}"/>
                </a:ext>
              </a:extLst>
            </p:cNvPr>
            <p:cNvSpPr txBox="1"/>
            <p:nvPr/>
          </p:nvSpPr>
          <p:spPr>
            <a:xfrm>
              <a:off x="1021763" y="4074297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FD8A49D-731A-3144-90BB-8D6A2531AFF3}"/>
              </a:ext>
            </a:extLst>
          </p:cNvPr>
          <p:cNvGrpSpPr/>
          <p:nvPr/>
        </p:nvGrpSpPr>
        <p:grpSpPr>
          <a:xfrm>
            <a:off x="6248967" y="4850963"/>
            <a:ext cx="1223545" cy="842933"/>
            <a:chOff x="6547892" y="5356364"/>
            <a:chExt cx="1223545" cy="842933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B70F3471-BB65-B84D-ADB7-DEF5159DC858}"/>
                </a:ext>
              </a:extLst>
            </p:cNvPr>
            <p:cNvSpPr/>
            <p:nvPr/>
          </p:nvSpPr>
          <p:spPr>
            <a:xfrm flipH="1" flipV="1">
              <a:off x="6547892" y="5356364"/>
              <a:ext cx="573132" cy="594101"/>
            </a:xfrm>
            <a:prstGeom prst="arc">
              <a:avLst>
                <a:gd name="adj1" fmla="val 7616274"/>
                <a:gd name="adj2" fmla="val 20270881"/>
              </a:avLst>
            </a:prstGeom>
            <a:ln w="34925">
              <a:solidFill>
                <a:schemeClr val="accent4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2CD837-3C8B-6C4A-963E-268945D44892}"/>
                </a:ext>
              </a:extLst>
            </p:cNvPr>
            <p:cNvSpPr txBox="1"/>
            <p:nvPr/>
          </p:nvSpPr>
          <p:spPr>
            <a:xfrm>
              <a:off x="6953584" y="5737632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A/no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0251C38-B5EE-654C-A10B-0B5B28BBEE65}"/>
              </a:ext>
            </a:extLst>
          </p:cNvPr>
          <p:cNvGrpSpPr/>
          <p:nvPr/>
        </p:nvGrpSpPr>
        <p:grpSpPr>
          <a:xfrm>
            <a:off x="1745065" y="3792216"/>
            <a:ext cx="5392169" cy="2387426"/>
            <a:chOff x="2043990" y="4297617"/>
            <a:chExt cx="5392169" cy="238742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C2F30AE-C5F8-824D-A015-5CC68734A134}"/>
                </a:ext>
              </a:extLst>
            </p:cNvPr>
            <p:cNvSpPr txBox="1"/>
            <p:nvPr/>
          </p:nvSpPr>
          <p:spPr>
            <a:xfrm>
              <a:off x="5727037" y="6223378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FDB5F626-0474-1341-9E7A-FED202DF7FB0}"/>
                </a:ext>
              </a:extLst>
            </p:cNvPr>
            <p:cNvSpPr/>
            <p:nvPr/>
          </p:nvSpPr>
          <p:spPr>
            <a:xfrm rot="10800000">
              <a:off x="2043990" y="4297617"/>
              <a:ext cx="4350880" cy="2366997"/>
            </a:xfrm>
            <a:prstGeom prst="arc">
              <a:avLst>
                <a:gd name="adj1" fmla="val 11064751"/>
                <a:gd name="adj2" fmla="val 2113289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EA20527-426E-F548-8FCB-43833CD6F888}"/>
              </a:ext>
            </a:extLst>
          </p:cNvPr>
          <p:cNvGrpSpPr/>
          <p:nvPr/>
        </p:nvGrpSpPr>
        <p:grpSpPr>
          <a:xfrm>
            <a:off x="3774429" y="5161147"/>
            <a:ext cx="1277224" cy="647101"/>
            <a:chOff x="4073354" y="5666548"/>
            <a:chExt cx="1277224" cy="647101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E62737D3-0AA3-A844-B899-F1A3A9EF9626}"/>
                </a:ext>
              </a:extLst>
            </p:cNvPr>
            <p:cNvSpPr/>
            <p:nvPr/>
          </p:nvSpPr>
          <p:spPr>
            <a:xfrm flipH="1" flipV="1">
              <a:off x="4073354" y="5666548"/>
              <a:ext cx="573132" cy="620311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3C1A683-3A59-754C-A979-CEB0A9E1B512}"/>
                </a:ext>
              </a:extLst>
            </p:cNvPr>
            <p:cNvSpPr txBox="1"/>
            <p:nvPr/>
          </p:nvSpPr>
          <p:spPr>
            <a:xfrm>
              <a:off x="4532725" y="5851984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5AC5433-69AD-6444-B3A1-62A5012EA148}"/>
              </a:ext>
            </a:extLst>
          </p:cNvPr>
          <p:cNvGrpSpPr/>
          <p:nvPr/>
        </p:nvGrpSpPr>
        <p:grpSpPr>
          <a:xfrm>
            <a:off x="8806346" y="4190758"/>
            <a:ext cx="3121432" cy="1715971"/>
            <a:chOff x="9105271" y="4696159"/>
            <a:chExt cx="3121432" cy="171597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A3B3F5-3749-F947-AB04-2154CF5CFF5B}"/>
                </a:ext>
              </a:extLst>
            </p:cNvPr>
            <p:cNvSpPr txBox="1"/>
            <p:nvPr/>
          </p:nvSpPr>
          <p:spPr>
            <a:xfrm>
              <a:off x="9422245" y="4696159"/>
              <a:ext cx="25103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This DFA detects</a:t>
              </a:r>
            </a:p>
            <a:p>
              <a:r>
                <a:rPr lang="en-US" sz="2400" dirty="0">
                  <a:solidFill>
                    <a:srgbClr val="2C895B"/>
                  </a:solidFill>
                </a:rPr>
                <a:t>SA…D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77939936-E776-C242-9674-C2EA060858EA}"/>
                </a:ext>
              </a:extLst>
            </p:cNvPr>
            <p:cNvSpPr/>
            <p:nvPr/>
          </p:nvSpPr>
          <p:spPr>
            <a:xfrm rot="16200000">
              <a:off x="9814319" y="5392076"/>
              <a:ext cx="398009" cy="493109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D5E2AA-F306-3E42-B3BD-DF1BB6287BA8}"/>
                </a:ext>
              </a:extLst>
            </p:cNvPr>
            <p:cNvSpPr txBox="1"/>
            <p:nvPr/>
          </p:nvSpPr>
          <p:spPr>
            <a:xfrm>
              <a:off x="9105271" y="5765799"/>
              <a:ext cx="3121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 followed by One or more A</a:t>
              </a:r>
            </a:p>
            <a:p>
              <a:r>
                <a:rPr lang="en-US" dirty="0"/>
                <a:t>ending in D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AB366F9-F252-B44C-8FA5-2B473179B76B}"/>
              </a:ext>
            </a:extLst>
          </p:cNvPr>
          <p:cNvGrpSpPr/>
          <p:nvPr/>
        </p:nvGrpSpPr>
        <p:grpSpPr>
          <a:xfrm>
            <a:off x="2069481" y="3772363"/>
            <a:ext cx="2258329" cy="1356999"/>
            <a:chOff x="2368406" y="4277764"/>
            <a:chExt cx="2258329" cy="13569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8B095A-1DD9-6349-889F-813ECD7852D9}"/>
                </a:ext>
              </a:extLst>
            </p:cNvPr>
            <p:cNvSpPr txBox="1"/>
            <p:nvPr/>
          </p:nvSpPr>
          <p:spPr>
            <a:xfrm>
              <a:off x="2917613" y="4277764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BA832FD8-CD57-D34D-B6D7-CC4C621CFFAA}"/>
                </a:ext>
              </a:extLst>
            </p:cNvPr>
            <p:cNvSpPr/>
            <p:nvPr/>
          </p:nvSpPr>
          <p:spPr>
            <a:xfrm flipH="1">
              <a:off x="2368406" y="4724702"/>
              <a:ext cx="1770625" cy="910061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CD79B3-3B38-1645-AD7E-EFD3AAFDC3B8}"/>
              </a:ext>
            </a:extLst>
          </p:cNvPr>
          <p:cNvGrpSpPr/>
          <p:nvPr/>
        </p:nvGrpSpPr>
        <p:grpSpPr>
          <a:xfrm>
            <a:off x="2007460" y="1716584"/>
            <a:ext cx="2348827" cy="1599182"/>
            <a:chOff x="2033154" y="2049418"/>
            <a:chExt cx="2348827" cy="1599182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8952EADA-99BC-234F-9ACC-E89070E5C9E8}"/>
                </a:ext>
              </a:extLst>
            </p:cNvPr>
            <p:cNvSpPr/>
            <p:nvPr/>
          </p:nvSpPr>
          <p:spPr>
            <a:xfrm rot="4719829" flipH="1" flipV="1">
              <a:off x="2628983" y="1453589"/>
              <a:ext cx="1157170" cy="2348827"/>
            </a:xfrm>
            <a:prstGeom prst="arc">
              <a:avLst>
                <a:gd name="adj1" fmla="val 6888116"/>
                <a:gd name="adj2" fmla="val 1586056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246317-F37F-B24B-BC4B-006426A9E643}"/>
                </a:ext>
              </a:extLst>
            </p:cNvPr>
            <p:cNvSpPr txBox="1"/>
            <p:nvPr/>
          </p:nvSpPr>
          <p:spPr>
            <a:xfrm>
              <a:off x="2067921" y="318693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3EAA318-261C-664E-9110-58DE269D65F6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8081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uiExpand="1" build="p" animBg="1"/>
      <p:bldP spid="6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38" y="78084"/>
            <a:ext cx="10515600" cy="715294"/>
          </a:xfrm>
        </p:spPr>
        <p:txBody>
          <a:bodyPr/>
          <a:lstStyle/>
          <a:p>
            <a:r>
              <a:rPr lang="en-US" dirty="0"/>
              <a:t>Merging DFA's – 2 (Finished)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91AFC5-277F-1C4A-8965-868B7BAAEE30}"/>
              </a:ext>
            </a:extLst>
          </p:cNvPr>
          <p:cNvGrpSpPr/>
          <p:nvPr/>
        </p:nvGrpSpPr>
        <p:grpSpPr>
          <a:xfrm>
            <a:off x="667649" y="2205271"/>
            <a:ext cx="8423939" cy="2107027"/>
            <a:chOff x="1304011" y="1716955"/>
            <a:chExt cx="8423939" cy="210702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467EA55-FF7A-6F47-AE5C-3C9C5F4724ED}"/>
                </a:ext>
              </a:extLst>
            </p:cNvPr>
            <p:cNvSpPr/>
            <p:nvPr/>
          </p:nvSpPr>
          <p:spPr>
            <a:xfrm>
              <a:off x="1829451" y="3032047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DCF18B-14FD-AA44-86B3-DD097F5C1C63}"/>
                </a:ext>
              </a:extLst>
            </p:cNvPr>
            <p:cNvSpPr/>
            <p:nvPr/>
          </p:nvSpPr>
          <p:spPr>
            <a:xfrm>
              <a:off x="4115094" y="3022973"/>
              <a:ext cx="791935" cy="791935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8FA340-910C-354B-BEB7-7AA820DEFBF7}"/>
                </a:ext>
              </a:extLst>
            </p:cNvPr>
            <p:cNvSpPr/>
            <p:nvPr/>
          </p:nvSpPr>
          <p:spPr>
            <a:xfrm>
              <a:off x="6444974" y="1716955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5C3DF11-0DC0-2644-8AE3-CAA7E95B9527}"/>
                </a:ext>
              </a:extLst>
            </p:cNvPr>
            <p:cNvCxnSpPr>
              <a:cxnSpLocks/>
            </p:cNvCxnSpPr>
            <p:nvPr/>
          </p:nvCxnSpPr>
          <p:spPr>
            <a:xfrm>
              <a:off x="1304011" y="3428015"/>
              <a:ext cx="514990" cy="194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0CEF7D-7B8B-C749-ABD6-568A843C2B65}"/>
                </a:ext>
              </a:extLst>
            </p:cNvPr>
            <p:cNvSpPr txBox="1"/>
            <p:nvPr/>
          </p:nvSpPr>
          <p:spPr>
            <a:xfrm>
              <a:off x="2677141" y="304146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C3ABF1-7F58-9B47-82C5-874BC158C874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2629134" y="3418940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CEFE825-0F29-BE41-AAB0-73E15F64301A}"/>
                </a:ext>
              </a:extLst>
            </p:cNvPr>
            <p:cNvCxnSpPr>
              <a:cxnSpLocks/>
              <a:stCxn id="6" idx="7"/>
              <a:endCxn id="7" idx="3"/>
            </p:cNvCxnSpPr>
            <p:nvPr/>
          </p:nvCxnSpPr>
          <p:spPr>
            <a:xfrm flipV="1">
              <a:off x="4791053" y="2392914"/>
              <a:ext cx="1769897" cy="74603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B404EB-D772-A94B-852F-9BDB697B36D2}"/>
                </a:ext>
              </a:extLst>
            </p:cNvPr>
            <p:cNvSpPr/>
            <p:nvPr/>
          </p:nvSpPr>
          <p:spPr>
            <a:xfrm>
              <a:off x="8936015" y="3022973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1716F11-B808-0249-8A23-E81260B2EB98}"/>
                </a:ext>
              </a:extLst>
            </p:cNvPr>
            <p:cNvCxnSpPr>
              <a:cxnSpLocks/>
            </p:cNvCxnSpPr>
            <p:nvPr/>
          </p:nvCxnSpPr>
          <p:spPr>
            <a:xfrm>
              <a:off x="7236909" y="2105473"/>
              <a:ext cx="1711362" cy="114502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CC5CE8-2861-9748-BC42-E0FE3E949950}"/>
                </a:ext>
              </a:extLst>
            </p:cNvPr>
            <p:cNvSpPr txBox="1"/>
            <p:nvPr/>
          </p:nvSpPr>
          <p:spPr>
            <a:xfrm>
              <a:off x="4851131" y="2448796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O/no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51C61A-A0C2-8249-BE1B-65B02546B832}"/>
                </a:ext>
              </a:extLst>
            </p:cNvPr>
            <p:cNvSpPr txBox="1"/>
            <p:nvPr/>
          </p:nvSpPr>
          <p:spPr>
            <a:xfrm>
              <a:off x="8031303" y="2343705"/>
              <a:ext cx="9204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L/yes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CC3C7F-AEB3-F44B-A18B-6159357ED43C}"/>
              </a:ext>
            </a:extLst>
          </p:cNvPr>
          <p:cNvGrpSpPr/>
          <p:nvPr/>
        </p:nvGrpSpPr>
        <p:grpSpPr>
          <a:xfrm>
            <a:off x="4221315" y="4082055"/>
            <a:ext cx="2311707" cy="1761036"/>
            <a:chOff x="4886992" y="3503685"/>
            <a:chExt cx="2311707" cy="176103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504A427-EB5F-7A48-A4C0-FA5011616775}"/>
                </a:ext>
              </a:extLst>
            </p:cNvPr>
            <p:cNvSpPr/>
            <p:nvPr/>
          </p:nvSpPr>
          <p:spPr>
            <a:xfrm>
              <a:off x="6406764" y="4472786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032363F-CA49-E445-8502-6DFBEE6E94B7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4886992" y="3503685"/>
              <a:ext cx="1635748" cy="1085077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4A70C0D-9FF1-6C4C-979C-61618AAAF764}"/>
                </a:ext>
              </a:extLst>
            </p:cNvPr>
            <p:cNvSpPr txBox="1"/>
            <p:nvPr/>
          </p:nvSpPr>
          <p:spPr>
            <a:xfrm>
              <a:off x="5084075" y="3988622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A/no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BB36D9-72FA-4A48-BE60-09C7B1B2DE4F}"/>
              </a:ext>
            </a:extLst>
          </p:cNvPr>
          <p:cNvGrpSpPr/>
          <p:nvPr/>
        </p:nvGrpSpPr>
        <p:grpSpPr>
          <a:xfrm>
            <a:off x="6076445" y="5446820"/>
            <a:ext cx="1212737" cy="793552"/>
            <a:chOff x="6712807" y="4958504"/>
            <a:chExt cx="1212737" cy="793552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B70F3471-BB65-B84D-ADB7-DEF5159DC858}"/>
                </a:ext>
              </a:extLst>
            </p:cNvPr>
            <p:cNvSpPr/>
            <p:nvPr/>
          </p:nvSpPr>
          <p:spPr>
            <a:xfrm flipH="1" flipV="1">
              <a:off x="6712807" y="4958504"/>
              <a:ext cx="530165" cy="673539"/>
            </a:xfrm>
            <a:prstGeom prst="arc">
              <a:avLst>
                <a:gd name="adj1" fmla="val 7616274"/>
                <a:gd name="adj2" fmla="val 507601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2CD837-3C8B-6C4A-963E-268945D44892}"/>
                </a:ext>
              </a:extLst>
            </p:cNvPr>
            <p:cNvSpPr txBox="1"/>
            <p:nvPr/>
          </p:nvSpPr>
          <p:spPr>
            <a:xfrm>
              <a:off x="7107691" y="529039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A/no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9C22381-6DD2-D242-A0B9-ED5C8EA0D778}"/>
              </a:ext>
            </a:extLst>
          </p:cNvPr>
          <p:cNvGrpSpPr/>
          <p:nvPr/>
        </p:nvGrpSpPr>
        <p:grpSpPr>
          <a:xfrm>
            <a:off x="1396943" y="2061511"/>
            <a:ext cx="5692600" cy="4250383"/>
            <a:chOff x="2033305" y="1573195"/>
            <a:chExt cx="5692600" cy="425038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8B095A-1DD9-6349-889F-813ECD7852D9}"/>
                </a:ext>
              </a:extLst>
            </p:cNvPr>
            <p:cNvSpPr txBox="1"/>
            <p:nvPr/>
          </p:nvSpPr>
          <p:spPr>
            <a:xfrm>
              <a:off x="3893660" y="5361913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FDB5F626-0474-1341-9E7A-FED202DF7FB0}"/>
                </a:ext>
              </a:extLst>
            </p:cNvPr>
            <p:cNvSpPr/>
            <p:nvPr/>
          </p:nvSpPr>
          <p:spPr>
            <a:xfrm rot="10800000">
              <a:off x="2033305" y="1573195"/>
              <a:ext cx="5692600" cy="3788717"/>
            </a:xfrm>
            <a:prstGeom prst="arc">
              <a:avLst>
                <a:gd name="adj1" fmla="val 13509218"/>
                <a:gd name="adj2" fmla="val 2120432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42D0CB-2CF5-6942-98BB-A28B2BF80FCF}"/>
              </a:ext>
            </a:extLst>
          </p:cNvPr>
          <p:cNvGrpSpPr/>
          <p:nvPr/>
        </p:nvGrpSpPr>
        <p:grpSpPr>
          <a:xfrm>
            <a:off x="1525025" y="3408197"/>
            <a:ext cx="2348827" cy="1567229"/>
            <a:chOff x="2161387" y="2919881"/>
            <a:chExt cx="2348827" cy="1567229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8952EADA-99BC-234F-9ACC-E89070E5C9E8}"/>
                </a:ext>
              </a:extLst>
            </p:cNvPr>
            <p:cNvSpPr/>
            <p:nvPr/>
          </p:nvSpPr>
          <p:spPr>
            <a:xfrm rot="4719829" flipH="1" flipV="1">
              <a:off x="2757216" y="2324052"/>
              <a:ext cx="1157170" cy="2348827"/>
            </a:xfrm>
            <a:prstGeom prst="arc">
              <a:avLst>
                <a:gd name="adj1" fmla="val 6888116"/>
                <a:gd name="adj2" fmla="val 1586056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246317-F37F-B24B-BC4B-006426A9E643}"/>
                </a:ext>
              </a:extLst>
            </p:cNvPr>
            <p:cNvSpPr txBox="1"/>
            <p:nvPr/>
          </p:nvSpPr>
          <p:spPr>
            <a:xfrm>
              <a:off x="2540753" y="402544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814E86-2099-F34C-AED4-8C1F9AC1979B}"/>
              </a:ext>
            </a:extLst>
          </p:cNvPr>
          <p:cNvGrpSpPr/>
          <p:nvPr/>
        </p:nvGrpSpPr>
        <p:grpSpPr>
          <a:xfrm>
            <a:off x="2619307" y="3991132"/>
            <a:ext cx="3928372" cy="1926072"/>
            <a:chOff x="3255669" y="3502816"/>
            <a:chExt cx="3928372" cy="192607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9168C0-ED1F-FC47-A08C-F62E5081BEB3}"/>
                </a:ext>
              </a:extLst>
            </p:cNvPr>
            <p:cNvSpPr txBox="1"/>
            <p:nvPr/>
          </p:nvSpPr>
          <p:spPr>
            <a:xfrm>
              <a:off x="6366188" y="3711032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BACB0091-E380-D944-8D9E-AB3D00F32C0D}"/>
                </a:ext>
              </a:extLst>
            </p:cNvPr>
            <p:cNvSpPr/>
            <p:nvPr/>
          </p:nvSpPr>
          <p:spPr>
            <a:xfrm flipH="1">
              <a:off x="3255669" y="3502816"/>
              <a:ext cx="3406157" cy="1926072"/>
            </a:xfrm>
            <a:prstGeom prst="arc">
              <a:avLst>
                <a:gd name="adj1" fmla="val 10742859"/>
                <a:gd name="adj2" fmla="val 1630188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173A64-6124-0D45-B1D8-98FBF24DF136}"/>
              </a:ext>
            </a:extLst>
          </p:cNvPr>
          <p:cNvGrpSpPr/>
          <p:nvPr/>
        </p:nvGrpSpPr>
        <p:grpSpPr>
          <a:xfrm>
            <a:off x="472674" y="1875299"/>
            <a:ext cx="6748206" cy="2985456"/>
            <a:chOff x="1109036" y="1386983"/>
            <a:chExt cx="6748206" cy="2985456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481D452-7C58-4642-94EA-1184733690F4}"/>
                </a:ext>
              </a:extLst>
            </p:cNvPr>
            <p:cNvSpPr/>
            <p:nvPr/>
          </p:nvSpPr>
          <p:spPr>
            <a:xfrm flipH="1">
              <a:off x="3997935" y="2394399"/>
              <a:ext cx="573132" cy="791935"/>
            </a:xfrm>
            <a:prstGeom prst="arc">
              <a:avLst>
                <a:gd name="adj1" fmla="val 7616274"/>
                <a:gd name="adj2" fmla="val 470089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22097-3159-3647-B4A3-359CA1436A7E}"/>
                </a:ext>
              </a:extLst>
            </p:cNvPr>
            <p:cNvSpPr txBox="1"/>
            <p:nvPr/>
          </p:nvSpPr>
          <p:spPr>
            <a:xfrm>
              <a:off x="3283012" y="2373440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941A10E-D736-B544-A997-EEA80F27DBF7}"/>
                </a:ext>
              </a:extLst>
            </p:cNvPr>
            <p:cNvSpPr/>
            <p:nvPr/>
          </p:nvSpPr>
          <p:spPr>
            <a:xfrm flipH="1">
              <a:off x="1771846" y="2193218"/>
              <a:ext cx="389890" cy="1324469"/>
            </a:xfrm>
            <a:prstGeom prst="arc">
              <a:avLst>
                <a:gd name="adj1" fmla="val 8330437"/>
                <a:gd name="adj2" fmla="val 438606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52E776-8B20-7347-8F84-9E781B18E7E7}"/>
                </a:ext>
              </a:extLst>
            </p:cNvPr>
            <p:cNvSpPr txBox="1"/>
            <p:nvPr/>
          </p:nvSpPr>
          <p:spPr>
            <a:xfrm>
              <a:off x="3908892" y="1386983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765353D0-99BA-B945-95DA-5A769D08444C}"/>
                </a:ext>
              </a:extLst>
            </p:cNvPr>
            <p:cNvSpPr/>
            <p:nvPr/>
          </p:nvSpPr>
          <p:spPr>
            <a:xfrm flipH="1" flipV="1">
              <a:off x="3255670" y="1693656"/>
              <a:ext cx="3486506" cy="1641259"/>
            </a:xfrm>
            <a:prstGeom prst="arc">
              <a:avLst>
                <a:gd name="adj1" fmla="val 10739929"/>
                <a:gd name="adj2" fmla="val 16695096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D846DD-D658-D04A-B71B-6053575B5D96}"/>
                </a:ext>
              </a:extLst>
            </p:cNvPr>
            <p:cNvSpPr txBox="1"/>
            <p:nvPr/>
          </p:nvSpPr>
          <p:spPr>
            <a:xfrm>
              <a:off x="6553235" y="2724008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F0A35E5-1235-FF42-AC40-6386E3082243}"/>
                </a:ext>
              </a:extLst>
            </p:cNvPr>
            <p:cNvSpPr txBox="1"/>
            <p:nvPr/>
          </p:nvSpPr>
          <p:spPr>
            <a:xfrm>
              <a:off x="1109036" y="182122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F527CE2B-EE52-6041-9A7F-5DC545FED68A}"/>
                </a:ext>
              </a:extLst>
            </p:cNvPr>
            <p:cNvSpPr/>
            <p:nvPr/>
          </p:nvSpPr>
          <p:spPr>
            <a:xfrm rot="10800000" flipV="1">
              <a:off x="2344484" y="1797193"/>
              <a:ext cx="5512758" cy="2575246"/>
            </a:xfrm>
            <a:prstGeom prst="arc">
              <a:avLst>
                <a:gd name="adj1" fmla="val 13015100"/>
                <a:gd name="adj2" fmla="val 21552856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A6FCB3B-9FB4-E149-B867-C07F9E18233A}"/>
              </a:ext>
            </a:extLst>
          </p:cNvPr>
          <p:cNvGrpSpPr/>
          <p:nvPr/>
        </p:nvGrpSpPr>
        <p:grpSpPr>
          <a:xfrm>
            <a:off x="6480974" y="4086148"/>
            <a:ext cx="1985561" cy="1162372"/>
            <a:chOff x="6562337" y="4187248"/>
            <a:chExt cx="1985561" cy="116237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271D1CD-2BA2-3744-A19E-7A89E35DDE42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V="1">
              <a:off x="6562337" y="4187248"/>
              <a:ext cx="1853292" cy="116237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978AD06-7C86-6E46-BA6F-E6B37DFB726A}"/>
                </a:ext>
              </a:extLst>
            </p:cNvPr>
            <p:cNvSpPr txBox="1"/>
            <p:nvPr/>
          </p:nvSpPr>
          <p:spPr>
            <a:xfrm>
              <a:off x="7576157" y="4609505"/>
              <a:ext cx="9717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D/yes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2CE23B0-5623-3447-9DD8-2C8C5A0B3BCA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2F3FF0-D120-938B-8E7E-64AEE9C3FE04}"/>
              </a:ext>
            </a:extLst>
          </p:cNvPr>
          <p:cNvGrpSpPr/>
          <p:nvPr/>
        </p:nvGrpSpPr>
        <p:grpSpPr>
          <a:xfrm>
            <a:off x="7527055" y="354450"/>
            <a:ext cx="3543016" cy="2040144"/>
            <a:chOff x="9105271" y="4371986"/>
            <a:chExt cx="3543016" cy="204014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E1E07F-B4AB-EECF-B57C-6FAC49F20D38}"/>
                </a:ext>
              </a:extLst>
            </p:cNvPr>
            <p:cNvSpPr txBox="1"/>
            <p:nvPr/>
          </p:nvSpPr>
          <p:spPr>
            <a:xfrm>
              <a:off x="9453502" y="4371986"/>
              <a:ext cx="319478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This DFA detects both</a:t>
              </a:r>
            </a:p>
            <a:p>
              <a:r>
                <a:rPr lang="en-US" sz="2400" dirty="0">
                  <a:solidFill>
                    <a:srgbClr val="2C895B"/>
                  </a:solidFill>
                </a:rPr>
                <a:t>SOL and</a:t>
              </a:r>
            </a:p>
            <a:p>
              <a:r>
                <a:rPr lang="en-US" sz="2400" dirty="0">
                  <a:solidFill>
                    <a:srgbClr val="2C895B"/>
                  </a:solidFill>
                </a:rPr>
                <a:t>SA…D</a:t>
              </a: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D1B469E7-04EF-FA17-3F32-4C82724F047B}"/>
                </a:ext>
              </a:extLst>
            </p:cNvPr>
            <p:cNvSpPr/>
            <p:nvPr/>
          </p:nvSpPr>
          <p:spPr>
            <a:xfrm rot="16200000">
              <a:off x="9814319" y="5392076"/>
              <a:ext cx="398009" cy="493109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0FB180-AEEC-F373-4B1B-4CAC060CC5FB}"/>
                </a:ext>
              </a:extLst>
            </p:cNvPr>
            <p:cNvSpPr txBox="1"/>
            <p:nvPr/>
          </p:nvSpPr>
          <p:spPr>
            <a:xfrm>
              <a:off x="9105271" y="5765799"/>
              <a:ext cx="3121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 followed by One or more A</a:t>
              </a:r>
            </a:p>
            <a:p>
              <a:r>
                <a:rPr lang="en-US" dirty="0"/>
                <a:t>ending in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28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82" y="76398"/>
            <a:ext cx="11128268" cy="715294"/>
          </a:xfrm>
        </p:spPr>
        <p:txBody>
          <a:bodyPr/>
          <a:lstStyle/>
          <a:p>
            <a:r>
              <a:rPr lang="en-US" dirty="0"/>
              <a:t>Background: What is a Definition in a program language?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DC04-7F26-F848-A3C4-0AC772E3D23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71832" y="1026915"/>
            <a:ext cx="10738276" cy="526825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Definition</a:t>
            </a:r>
            <a:r>
              <a:rPr lang="en-US" sz="2400" dirty="0">
                <a:solidFill>
                  <a:srgbClr val="0070C0"/>
                </a:solidFill>
              </a:rPr>
              <a:t>: </a:t>
            </a:r>
            <a:r>
              <a:rPr lang="en-US" sz="2400" dirty="0">
                <a:solidFill>
                  <a:schemeClr val="accent3"/>
                </a:solidFill>
              </a:rPr>
              <a:t>creates an </a:t>
            </a:r>
            <a:r>
              <a:rPr lang="en-US" sz="2400" u="sng" dirty="0">
                <a:solidFill>
                  <a:schemeClr val="accent3"/>
                </a:solidFill>
              </a:rPr>
              <a:t>instance</a:t>
            </a:r>
            <a:r>
              <a:rPr lang="en-US" sz="2400" dirty="0">
                <a:solidFill>
                  <a:schemeClr val="accent3"/>
                </a:solidFill>
              </a:rPr>
              <a:t> of a </a:t>
            </a:r>
            <a:r>
              <a:rPr lang="en-US" sz="2400" i="1" dirty="0">
                <a:solidFill>
                  <a:schemeClr val="accent3"/>
                </a:solidFill>
              </a:rPr>
              <a:t>thing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There </a:t>
            </a:r>
            <a:r>
              <a:rPr lang="en-US" sz="2200" b="1" dirty="0"/>
              <a:t>must be exactly </a:t>
            </a:r>
            <a:r>
              <a:rPr lang="en-US" sz="2200" b="1" u="sng" dirty="0"/>
              <a:t>one</a:t>
            </a:r>
            <a:r>
              <a:rPr lang="en-US" sz="2200" dirty="0"/>
              <a:t> definition of each </a:t>
            </a:r>
            <a:r>
              <a:rPr lang="en-US" sz="2200" i="1" dirty="0">
                <a:solidFill>
                  <a:schemeClr val="accent1"/>
                </a:solidFill>
              </a:rPr>
              <a:t>function or </a:t>
            </a:r>
            <a:r>
              <a:rPr lang="en-US" sz="2200" i="1" dirty="0">
                <a:solidFill>
                  <a:srgbClr val="7030A0"/>
                </a:solidFill>
              </a:rPr>
              <a:t>variable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(no duplicates)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In C you must </a:t>
            </a:r>
            <a:r>
              <a:rPr lang="en-US" sz="2200" dirty="0">
                <a:solidFill>
                  <a:schemeClr val="accent1"/>
                </a:solidFill>
              </a:rPr>
              <a:t>define </a:t>
            </a:r>
            <a:r>
              <a:rPr lang="en-US" sz="2200" dirty="0"/>
              <a:t>a </a:t>
            </a:r>
            <a:r>
              <a:rPr lang="en-US" sz="2200" dirty="0">
                <a:solidFill>
                  <a:srgbClr val="7030A0"/>
                </a:solidFill>
              </a:rPr>
              <a:t>variable</a:t>
            </a:r>
            <a:r>
              <a:rPr lang="en-US" sz="2200" dirty="0">
                <a:solidFill>
                  <a:schemeClr val="accent1"/>
                </a:solidFill>
              </a:rPr>
              <a:t> or a function </a:t>
            </a:r>
            <a:r>
              <a:rPr lang="en-US" sz="2200" b="1" dirty="0">
                <a:solidFill>
                  <a:srgbClr val="F37440"/>
                </a:solidFill>
              </a:rPr>
              <a:t>before first use </a:t>
            </a:r>
            <a:r>
              <a:rPr lang="en-US" sz="2200" dirty="0"/>
              <a:t>in your code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Function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definition </a:t>
            </a:r>
            <a:r>
              <a:rPr lang="en-US" sz="2400" b="1" dirty="0">
                <a:solidFill>
                  <a:schemeClr val="accent6"/>
                </a:solidFill>
              </a:rPr>
              <a:t>(compiler actions)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creates code </a:t>
            </a:r>
            <a:r>
              <a:rPr lang="en-US" sz="2200" dirty="0"/>
              <a:t>you wrote in the functions body </a:t>
            </a:r>
            <a:endParaRPr lang="en-US" sz="2200" u="sng" dirty="0"/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allocates</a:t>
            </a:r>
            <a:r>
              <a:rPr lang="en-US" sz="2200" dirty="0"/>
              <a:t> memory to store the code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binds</a:t>
            </a:r>
            <a:r>
              <a:rPr lang="en-US" sz="2200" dirty="0"/>
              <a:t> the function name to the allocated memory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Variable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definitions</a:t>
            </a:r>
            <a:r>
              <a:rPr lang="en-US" sz="2400" b="1" dirty="0"/>
              <a:t> (compiler actions)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allocates memory: </a:t>
            </a:r>
            <a:r>
              <a:rPr lang="en-US" sz="2200" dirty="0">
                <a:solidFill>
                  <a:srgbClr val="0070C0"/>
                </a:solidFill>
              </a:rPr>
              <a:t>generate code </a:t>
            </a:r>
            <a:r>
              <a:rPr lang="en-US" sz="2200" dirty="0">
                <a:solidFill>
                  <a:srgbClr val="F37440"/>
                </a:solidFill>
              </a:rPr>
              <a:t>to allocate space </a:t>
            </a:r>
            <a:r>
              <a:rPr lang="en-US" sz="2200" dirty="0"/>
              <a:t>for local variables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initialize memory: </a:t>
            </a:r>
            <a:r>
              <a:rPr lang="en-US" sz="2200" dirty="0">
                <a:solidFill>
                  <a:srgbClr val="0070C0"/>
                </a:solidFill>
              </a:rPr>
              <a:t>generate code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37440"/>
                </a:solidFill>
              </a:rPr>
              <a:t>initialize the memory </a:t>
            </a:r>
            <a:r>
              <a:rPr lang="en-US" sz="2200" dirty="0"/>
              <a:t>for local variables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binds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(or associates) </a:t>
            </a:r>
            <a:r>
              <a:rPr lang="en-US" sz="2200" dirty="0"/>
              <a:t>the variable name to the allocated memory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3159D-1992-EF4C-B2E3-19674EC59B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1712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7465848" cy="455603"/>
          </a:xfrm>
        </p:spPr>
        <p:txBody>
          <a:bodyPr/>
          <a:lstStyle/>
          <a:p>
            <a:r>
              <a:rPr lang="en-US" dirty="0"/>
              <a:t>C Function Definitions - 1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1082" y="584297"/>
            <a:ext cx="4898834" cy="577078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accent5"/>
                </a:solidFill>
              </a:rPr>
              <a:t>C Functions </a:t>
            </a:r>
            <a:r>
              <a:rPr lang="en-US" sz="2200" b="1" dirty="0">
                <a:solidFill>
                  <a:srgbClr val="FF0000"/>
                </a:solidFill>
              </a:rPr>
              <a:t>are not </a:t>
            </a:r>
            <a:r>
              <a:rPr lang="en-US" sz="2200" b="1" dirty="0">
                <a:solidFill>
                  <a:schemeClr val="accent5"/>
                </a:solidFill>
              </a:rPr>
              <a:t>methods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no classes, no objects</a:t>
            </a:r>
            <a:endParaRPr lang="en-US" sz="2200" b="1" dirty="0">
              <a:solidFill>
                <a:schemeClr val="accent5"/>
              </a:solidFill>
            </a:endParaRPr>
          </a:p>
          <a:p>
            <a:r>
              <a:rPr lang="en-US" sz="2200" b="1" dirty="0">
                <a:solidFill>
                  <a:schemeClr val="accent5"/>
                </a:solidFill>
              </a:rPr>
              <a:t>C function definition</a:t>
            </a:r>
            <a:endParaRPr lang="en-US" sz="2200" dirty="0">
              <a:solidFill>
                <a:schemeClr val="accent5"/>
              </a:solidFill>
            </a:endParaRPr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returns a value </a:t>
            </a:r>
            <a:r>
              <a:rPr lang="en-US" sz="2200" dirty="0"/>
              <a:t>of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zero</a:t>
            </a:r>
            <a:r>
              <a:rPr lang="en-US" sz="2200" dirty="0">
                <a:solidFill>
                  <a:srgbClr val="0070C0"/>
                </a:solidFill>
              </a:rPr>
              <a:t> or more </a:t>
            </a:r>
            <a:r>
              <a:rPr lang="en-US" sz="2200" b="1" i="1" dirty="0">
                <a:solidFill>
                  <a:srgbClr val="2C895B"/>
                </a:solidFill>
              </a:rPr>
              <a:t>typed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5"/>
                </a:solidFill>
              </a:rPr>
              <a:t>parameters</a:t>
            </a:r>
          </a:p>
          <a:p>
            <a:r>
              <a:rPr lang="en-US" sz="2400" dirty="0">
                <a:solidFill>
                  <a:schemeClr val="tx2"/>
                </a:solidFill>
              </a:rPr>
              <a:t>Every program must have a </a:t>
            </a:r>
            <a:r>
              <a:rPr lang="en-US" sz="2400" dirty="0">
                <a:solidFill>
                  <a:schemeClr val="accent5"/>
                </a:solidFill>
              </a:rPr>
              <a:t>main() </a:t>
            </a:r>
            <a:r>
              <a:rPr lang="en-US" sz="2400" dirty="0">
                <a:solidFill>
                  <a:schemeClr val="tx2"/>
                </a:solidFill>
              </a:rPr>
              <a:t>function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accent5"/>
                </a:solidFill>
              </a:rPr>
              <a:t>main() </a:t>
            </a:r>
            <a:r>
              <a:rPr lang="en-US" sz="2400" dirty="0">
                <a:solidFill>
                  <a:schemeClr val="tx2"/>
                </a:solidFill>
              </a:rPr>
              <a:t>is the </a:t>
            </a:r>
            <a:r>
              <a:rPr lang="en-US" sz="2400" dirty="0">
                <a:solidFill>
                  <a:srgbClr val="F3753F"/>
                </a:solidFill>
              </a:rPr>
              <a:t>first function in your code to run/execute</a:t>
            </a:r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main() </a:t>
            </a:r>
            <a:r>
              <a:rPr lang="en-US" sz="2200" dirty="0">
                <a:solidFill>
                  <a:srgbClr val="2C895B"/>
                </a:solidFill>
              </a:rPr>
              <a:t>is </a:t>
            </a:r>
            <a:r>
              <a:rPr lang="en-US" sz="2200" b="1" dirty="0">
                <a:solidFill>
                  <a:srgbClr val="2C895B"/>
                </a:solidFill>
              </a:rPr>
              <a:t>not the first code </a:t>
            </a:r>
            <a:r>
              <a:rPr lang="en-US" sz="2200" dirty="0">
                <a:solidFill>
                  <a:srgbClr val="2C895B"/>
                </a:solidFill>
              </a:rPr>
              <a:t>to run in a Linux process</a:t>
            </a:r>
            <a:r>
              <a:rPr lang="en-US" sz="2200" dirty="0">
                <a:solidFill>
                  <a:schemeClr val="tx2"/>
                </a:solidFill>
              </a:rPr>
              <a:t>, it is called by the C runtime startup code</a:t>
            </a:r>
          </a:p>
          <a:p>
            <a:pPr lvl="2"/>
            <a:r>
              <a:rPr lang="en-US" sz="2000" dirty="0">
                <a:solidFill>
                  <a:schemeClr val="tx2"/>
                </a:solidFill>
              </a:rPr>
              <a:t>later in course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E121E3-3891-8F42-8AC1-96A9438E42C2}"/>
              </a:ext>
            </a:extLst>
          </p:cNvPr>
          <p:cNvSpPr/>
          <p:nvPr/>
        </p:nvSpPr>
        <p:spPr bwMode="auto">
          <a:xfrm>
            <a:off x="5354110" y="2419836"/>
            <a:ext cx="6653090" cy="4275534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returns: sum of integers from 1 to max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max)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definition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 def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F1D1985-C48A-6A44-99C9-1AB89B8C9E68}"/>
              </a:ext>
            </a:extLst>
          </p:cNvPr>
          <p:cNvSpPr/>
          <p:nvPr/>
        </p:nvSpPr>
        <p:spPr bwMode="auto">
          <a:xfrm>
            <a:off x="5354110" y="257447"/>
            <a:ext cx="6720290" cy="20417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1200"/>
              </a:spcBef>
              <a:buNone/>
            </a:pP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param1, …,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paramN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1200"/>
              </a:spcBef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statements</a:t>
            </a:r>
          </a:p>
          <a:p>
            <a:pPr>
              <a:buNone/>
            </a:pP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return </a:t>
            </a:r>
            <a:r>
              <a:rPr lang="en-US" sz="20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76A29-7DF7-664D-8B2B-00B513A3F4AE}"/>
              </a:ext>
            </a:extLst>
          </p:cNvPr>
          <p:cNvSpPr txBox="1"/>
          <p:nvPr/>
        </p:nvSpPr>
        <p:spPr>
          <a:xfrm>
            <a:off x="6558742" y="780371"/>
            <a:ext cx="19800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function definition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61A8B88A-15CD-D047-B64D-56C7792F55AD}"/>
              </a:ext>
            </a:extLst>
          </p:cNvPr>
          <p:cNvSpPr/>
          <p:nvPr/>
        </p:nvSpPr>
        <p:spPr>
          <a:xfrm rot="18899435">
            <a:off x="6256637" y="713050"/>
            <a:ext cx="286603" cy="32754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9A908-C26A-BB42-B45C-58202600E30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858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5108983" cy="455603"/>
          </a:xfrm>
        </p:spPr>
        <p:txBody>
          <a:bodyPr/>
          <a:lstStyle/>
          <a:p>
            <a:r>
              <a:rPr lang="en-US" dirty="0"/>
              <a:t>C Function Definitions - 2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86489" y="1606197"/>
            <a:ext cx="6768493" cy="49559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1"/>
                </a:solidFill>
              </a:rPr>
              <a:t>A function of type 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does not return a value</a:t>
            </a:r>
          </a:p>
          <a:p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solidFill>
                  <a:schemeClr val="accent1"/>
                </a:solidFill>
              </a:rPr>
              <a:t> parameter or an </a:t>
            </a:r>
            <a:r>
              <a:rPr lang="en-US" sz="2200" b="1" dirty="0">
                <a:solidFill>
                  <a:schemeClr val="accent1"/>
                </a:solidFill>
              </a:rPr>
              <a:t>empty parameter list </a:t>
            </a:r>
            <a:r>
              <a:rPr lang="en-US" sz="2200" dirty="0"/>
              <a:t>specifies this is </a:t>
            </a:r>
            <a:r>
              <a:rPr lang="en-US" sz="2200" dirty="0">
                <a:solidFill>
                  <a:srgbClr val="2C895B"/>
                </a:solidFill>
              </a:rPr>
              <a:t>a function with no parameters </a:t>
            </a:r>
          </a:p>
          <a:p>
            <a:pPr lvl="1"/>
            <a:r>
              <a:rPr lang="en-US" sz="2200" dirty="0"/>
              <a:t>A </a:t>
            </a:r>
            <a:r>
              <a:rPr lang="en-US" sz="2200" dirty="0">
                <a:solidFill>
                  <a:schemeClr val="accent5"/>
                </a:solidFill>
              </a:rPr>
              <a:t>common practice </a:t>
            </a:r>
            <a:r>
              <a:rPr lang="en-US" sz="2200" dirty="0"/>
              <a:t>is to use the keyword 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/>
              <a:t> to specify </a:t>
            </a:r>
            <a:r>
              <a:rPr lang="en-US" sz="2200" dirty="0">
                <a:solidFill>
                  <a:srgbClr val="0070C0"/>
                </a:solidFill>
              </a:rPr>
              <a:t>an empty or an </a:t>
            </a:r>
            <a:r>
              <a:rPr lang="en-US" sz="2200" dirty="0">
                <a:solidFill>
                  <a:srgbClr val="FF0000"/>
                </a:solidFill>
              </a:rPr>
              <a:t>ignored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parameter list</a:t>
            </a:r>
          </a:p>
          <a:p>
            <a:r>
              <a:rPr lang="en-US" sz="2200" dirty="0"/>
              <a:t>At runtime, </a:t>
            </a:r>
            <a:r>
              <a:rPr lang="en-US" sz="2200" dirty="0">
                <a:solidFill>
                  <a:schemeClr val="accent1"/>
                </a:solidFill>
              </a:rPr>
              <a:t>function arguments </a:t>
            </a:r>
            <a:r>
              <a:rPr lang="en-US" sz="2200" dirty="0"/>
              <a:t>are </a:t>
            </a:r>
            <a:r>
              <a:rPr lang="en-US" sz="2200" dirty="0">
                <a:solidFill>
                  <a:srgbClr val="00B050"/>
                </a:solidFill>
              </a:rPr>
              <a:t>evaluated</a:t>
            </a:r>
            <a:r>
              <a:rPr lang="en-US" sz="2200" dirty="0"/>
              <a:t>, then the resulting </a:t>
            </a:r>
            <a:r>
              <a:rPr lang="en-US" sz="2200" dirty="0">
                <a:solidFill>
                  <a:srgbClr val="2C895B"/>
                </a:solidFill>
              </a:rPr>
              <a:t>value </a:t>
            </a:r>
            <a:r>
              <a:rPr lang="en-US" sz="2200" dirty="0">
                <a:solidFill>
                  <a:srgbClr val="FF0000"/>
                </a:solidFill>
              </a:rPr>
              <a:t>is COPIED </a:t>
            </a:r>
            <a:r>
              <a:rPr lang="en-US" sz="2200" dirty="0">
                <a:solidFill>
                  <a:srgbClr val="2C895B"/>
                </a:solidFill>
              </a:rPr>
              <a:t>to a memory location allocated for the argument (</a:t>
            </a:r>
            <a:r>
              <a:rPr lang="en-US" sz="2200" dirty="0">
                <a:solidFill>
                  <a:srgbClr val="7030A0"/>
                </a:solidFill>
              </a:rPr>
              <a:t>like a local variable</a:t>
            </a:r>
            <a:r>
              <a:rPr lang="en-US" sz="2200" dirty="0">
                <a:solidFill>
                  <a:srgbClr val="2C895B"/>
                </a:solidFill>
              </a:rPr>
              <a:t>)</a:t>
            </a:r>
            <a:endParaRPr lang="en-US" sz="2200" dirty="0">
              <a:solidFill>
                <a:schemeClr val="accent1"/>
              </a:solidFill>
            </a:endParaRP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So, functions are </a:t>
            </a:r>
            <a:r>
              <a:rPr lang="en-US" sz="2000" b="1" dirty="0">
                <a:solidFill>
                  <a:schemeClr val="accent1"/>
                </a:solidFill>
              </a:rPr>
              <a:t>free to change </a:t>
            </a:r>
            <a:r>
              <a:rPr lang="en-US" sz="2000" dirty="0">
                <a:solidFill>
                  <a:schemeClr val="accent1"/>
                </a:solidFill>
              </a:rPr>
              <a:t>parameter values in their body without side effect  to the calling function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C Parameter passing is called: </a:t>
            </a:r>
            <a:r>
              <a:rPr lang="en-US" sz="2000" dirty="0">
                <a:solidFill>
                  <a:schemeClr val="accent1"/>
                </a:solidFill>
              </a:rPr>
              <a:t>call by value</a:t>
            </a:r>
            <a:endParaRPr lang="en-US" sz="2000" dirty="0">
              <a:solidFill>
                <a:srgbClr val="2C895B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E121E3-3891-8F42-8AC1-96A9438E42C2}"/>
              </a:ext>
            </a:extLst>
          </p:cNvPr>
          <p:cNvSpPr/>
          <p:nvPr/>
        </p:nvSpPr>
        <p:spPr bwMode="auto">
          <a:xfrm>
            <a:off x="7007071" y="666316"/>
            <a:ext cx="5112419" cy="4433888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sum of integers 1 to MAX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sz="2000" i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sum()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total +=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total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8C670-D21B-C744-94B2-A0CE0DAEA8A7}"/>
              </a:ext>
            </a:extLst>
          </p:cNvPr>
          <p:cNvSpPr txBox="1"/>
          <p:nvPr/>
        </p:nvSpPr>
        <p:spPr>
          <a:xfrm>
            <a:off x="979564" y="668460"/>
            <a:ext cx="4903907" cy="769441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this a C pre-processor (</a:t>
            </a:r>
            <a:r>
              <a:rPr lang="en-US" sz="2200" dirty="0" err="1">
                <a:solidFill>
                  <a:srgbClr val="0070C0"/>
                </a:solidFill>
              </a:rPr>
              <a:t>cpp</a:t>
            </a:r>
            <a:r>
              <a:rPr lang="en-US" sz="2200" dirty="0">
                <a:solidFill>
                  <a:srgbClr val="0070C0"/>
                </a:solidFill>
              </a:rPr>
              <a:t>) macro</a:t>
            </a:r>
          </a:p>
          <a:p>
            <a:r>
              <a:rPr lang="en-US" sz="2200" dirty="0">
                <a:solidFill>
                  <a:srgbClr val="0070C0"/>
                </a:solidFill>
              </a:rPr>
              <a:t>it is not a variable, it is a "substitution"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B4E694-F9AF-9349-812C-CD3D568B84CC}"/>
              </a:ext>
            </a:extLst>
          </p:cNvPr>
          <p:cNvCxnSpPr>
            <a:cxnSpLocks/>
          </p:cNvCxnSpPr>
          <p:nvPr/>
        </p:nvCxnSpPr>
        <p:spPr>
          <a:xfrm>
            <a:off x="5804924" y="1221477"/>
            <a:ext cx="1218733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5599F6-1479-9C44-97BC-7304777E5C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332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96" y="342275"/>
            <a:ext cx="5047199" cy="455603"/>
          </a:xfrm>
        </p:spPr>
        <p:txBody>
          <a:bodyPr/>
          <a:lstStyle/>
          <a:p>
            <a:r>
              <a:rPr lang="en-US" dirty="0"/>
              <a:t>C Function Definitions - 3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25862D-8239-134F-87CE-3E63024C34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6606" y="1352012"/>
            <a:ext cx="7688472" cy="10466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In standard C, </a:t>
            </a:r>
            <a:r>
              <a:rPr lang="en-US" sz="2400" dirty="0">
                <a:solidFill>
                  <a:schemeClr val="accent5"/>
                </a:solidFill>
              </a:rPr>
              <a:t>functions </a:t>
            </a:r>
            <a:r>
              <a:rPr lang="en-US" sz="2400" b="1" dirty="0">
                <a:solidFill>
                  <a:srgbClr val="FF0000"/>
                </a:solidFill>
              </a:rPr>
              <a:t>cannot be nested </a:t>
            </a:r>
            <a:r>
              <a:rPr lang="en-US" sz="2400" b="1" dirty="0">
                <a:solidFill>
                  <a:schemeClr val="accent5"/>
                </a:solidFill>
              </a:rPr>
              <a:t>(defined)</a:t>
            </a:r>
            <a:r>
              <a:rPr lang="en-US" sz="2400" dirty="0">
                <a:solidFill>
                  <a:schemeClr val="accent5"/>
                </a:solidFill>
              </a:rPr>
              <a:t> inside of another function </a:t>
            </a:r>
            <a:r>
              <a:rPr lang="en-US" sz="2400" dirty="0"/>
              <a:t>(called </a:t>
            </a:r>
            <a:r>
              <a:rPr lang="en-US" sz="2400" i="1" dirty="0"/>
              <a:t>l</a:t>
            </a:r>
            <a:r>
              <a:rPr lang="en-US" sz="2400" i="1" dirty="0">
                <a:solidFill>
                  <a:srgbClr val="0070C0"/>
                </a:solidFill>
              </a:rPr>
              <a:t>ocal functions)</a:t>
            </a:r>
            <a:endParaRPr lang="en-US" sz="2400" dirty="0"/>
          </a:p>
          <a:p>
            <a:endParaRPr lang="en-US" sz="2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237D59-DACB-A14B-9D4A-879E5A33F8A6}"/>
              </a:ext>
            </a:extLst>
          </p:cNvPr>
          <p:cNvSpPr/>
          <p:nvPr/>
        </p:nvSpPr>
        <p:spPr bwMode="auto">
          <a:xfrm>
            <a:off x="1796606" y="2678102"/>
            <a:ext cx="7436779" cy="218527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outer(int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inner(int j)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not in standard c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5FACF-EBA7-BC43-B353-290B00D2FD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0596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EAFA-787A-BAC5-D352-A6385B70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90692"/>
            <a:ext cx="10515600" cy="715294"/>
          </a:xfrm>
        </p:spPr>
        <p:txBody>
          <a:bodyPr/>
          <a:lstStyle/>
          <a:p>
            <a:r>
              <a:rPr lang="en-US" dirty="0"/>
              <a:t>My View of CSE30….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3DBF-3594-907A-4867-B54AD7A37D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98492" y="776524"/>
            <a:ext cx="5603218" cy="561376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 little about me…</a:t>
            </a:r>
          </a:p>
          <a:p>
            <a:pPr lvl="1"/>
            <a:r>
              <a:rPr lang="en-US" dirty="0"/>
              <a:t>Started as a (BSEE, MSEE) microelectronics worked at Bell Labs in R&amp;D  – </a:t>
            </a:r>
            <a:r>
              <a:rPr lang="en-US" b="1" dirty="0"/>
              <a:t>got bored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Changed career/retrained </a:t>
            </a:r>
            <a:r>
              <a:rPr lang="en-US" dirty="0"/>
              <a:t>in systems programming/architecture</a:t>
            </a:r>
          </a:p>
          <a:p>
            <a:pPr lvl="2"/>
            <a:r>
              <a:rPr lang="en-US" dirty="0"/>
              <a:t>MS, PhD Computer Science UCSD</a:t>
            </a:r>
          </a:p>
          <a:p>
            <a:pPr lvl="1"/>
            <a:r>
              <a:rPr lang="en-US" dirty="0"/>
              <a:t>45 years as a system (OS) software developer and platform architect</a:t>
            </a:r>
          </a:p>
          <a:p>
            <a:pPr lvl="2"/>
            <a:r>
              <a:rPr lang="en-US" dirty="0"/>
              <a:t>At various start ups</a:t>
            </a:r>
          </a:p>
          <a:p>
            <a:pPr lvl="2"/>
            <a:r>
              <a:rPr lang="en-US" dirty="0"/>
              <a:t>Ran a consulting firm – Next, Apple, General Dynamics, Loral Space Systems, Citibank, …</a:t>
            </a:r>
          </a:p>
          <a:p>
            <a:pPr lvl="2"/>
            <a:r>
              <a:rPr lang="en-US" dirty="0"/>
              <a:t>Worked at several large Fortune 500 Tech companies in Product R&amp;D</a:t>
            </a:r>
          </a:p>
          <a:p>
            <a:pPr lvl="2"/>
            <a:r>
              <a:rPr lang="en-US" dirty="0"/>
              <a:t>Specialized in enterprise storage systems</a:t>
            </a:r>
          </a:p>
          <a:p>
            <a:pPr lvl="2"/>
            <a:r>
              <a:rPr lang="en-US" dirty="0"/>
              <a:t>Last 10+ years as a CTO at a Database company </a:t>
            </a:r>
            <a:r>
              <a:rPr lang="en-US" b="1" dirty="0"/>
              <a:t>– got bored and retired</a:t>
            </a:r>
          </a:p>
          <a:p>
            <a:pPr lvl="1"/>
            <a:r>
              <a:rPr lang="en-US" dirty="0"/>
              <a:t>Adjunct Professor at UCSD</a:t>
            </a:r>
          </a:p>
          <a:p>
            <a:pPr lvl="2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18B647-936E-2243-CC4E-F9DC239E9F0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805986"/>
            <a:ext cx="5603218" cy="55843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My Goals for the Class</a:t>
            </a:r>
          </a:p>
          <a:p>
            <a:pPr lvl="1"/>
            <a:r>
              <a:rPr lang="en-US" sz="2400" dirty="0"/>
              <a:t>Complete the Academic Requirements for class but with a focus on making the course more relevant to industry</a:t>
            </a:r>
          </a:p>
          <a:p>
            <a:pPr lvl="1"/>
            <a:r>
              <a:rPr lang="en-US" sz="2400" dirty="0"/>
              <a:t>Practice the skills important to a having a successful career </a:t>
            </a:r>
          </a:p>
          <a:p>
            <a:pPr lvl="2"/>
            <a:r>
              <a:rPr lang="en-US" sz="2400" dirty="0"/>
              <a:t>PA's better representative of real problems</a:t>
            </a:r>
          </a:p>
          <a:p>
            <a:pPr lvl="1"/>
            <a:r>
              <a:rPr lang="en-US" sz="2400" dirty="0"/>
              <a:t>Learn and practice </a:t>
            </a:r>
            <a:r>
              <a:rPr lang="en-US" sz="2400" dirty="0">
                <a:solidFill>
                  <a:schemeClr val="accent1"/>
                </a:solidFill>
              </a:rPr>
              <a:t>creativity</a:t>
            </a:r>
            <a:r>
              <a:rPr lang="en-US" sz="2400" dirty="0"/>
              <a:t> by understanding both how and why software/hardware was designed the way it was</a:t>
            </a:r>
          </a:p>
          <a:p>
            <a:pPr marL="354012" lvl="1" indent="0">
              <a:buNone/>
            </a:pP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54E7E-4491-009A-03BA-5CC2A563631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9182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8ECBAC-93D5-564E-93D0-BB8B30D54D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6406" y="762335"/>
            <a:ext cx="7612195" cy="579983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chemeClr val="tx2"/>
                </a:solidFill>
              </a:rPr>
              <a:t>Large programs </a:t>
            </a:r>
            <a:r>
              <a:rPr lang="en-US" sz="2400" dirty="0">
                <a:solidFill>
                  <a:schemeClr val="accent3"/>
                </a:solidFill>
              </a:rPr>
              <a:t>in one source file </a:t>
            </a:r>
            <a:r>
              <a:rPr lang="en-US" sz="2400" dirty="0">
                <a:solidFill>
                  <a:srgbClr val="0070C0"/>
                </a:solidFill>
              </a:rPr>
              <a:t>can be very </a:t>
            </a:r>
            <a:r>
              <a:rPr lang="en-US" sz="2400" dirty="0">
                <a:solidFill>
                  <a:srgbClr val="F37440"/>
                </a:solidFill>
              </a:rPr>
              <a:t>difficult to manage</a:t>
            </a:r>
            <a:endParaRPr lang="en-US" sz="2400" dirty="0">
              <a:solidFill>
                <a:srgbClr val="0070C0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Consider a program with </a:t>
            </a:r>
            <a:r>
              <a:rPr lang="en-US" sz="2200" dirty="0">
                <a:solidFill>
                  <a:srgbClr val="0070C0"/>
                </a:solidFill>
              </a:rPr>
              <a:t>10 million lines of code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And there are </a:t>
            </a:r>
            <a:r>
              <a:rPr lang="en-US" sz="2200" dirty="0">
                <a:solidFill>
                  <a:srgbClr val="0070C0"/>
                </a:solidFill>
              </a:rPr>
              <a:t>many developers </a:t>
            </a:r>
            <a:r>
              <a:rPr lang="en-US" sz="2200" dirty="0">
                <a:solidFill>
                  <a:schemeClr val="tx2"/>
                </a:solidFill>
              </a:rPr>
              <a:t>working on it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Approach: </a:t>
            </a:r>
            <a:r>
              <a:rPr lang="en-US" sz="2400" dirty="0">
                <a:solidFill>
                  <a:srgbClr val="0070C0"/>
                </a:solidFill>
              </a:rPr>
              <a:t>C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supports programs divided across multiple files</a:t>
            </a:r>
            <a:r>
              <a:rPr lang="en-US" sz="2400" dirty="0"/>
              <a:t> (called </a:t>
            </a:r>
            <a:r>
              <a:rPr lang="en-US" sz="2400" i="1" dirty="0">
                <a:solidFill>
                  <a:srgbClr val="2C895B"/>
                </a:solidFill>
              </a:rPr>
              <a:t>independent translation units</a:t>
            </a:r>
            <a:r>
              <a:rPr lang="en-US" sz="2400" dirty="0"/>
              <a:t>)</a:t>
            </a:r>
          </a:p>
          <a:p>
            <a:r>
              <a:rPr lang="en-US" sz="2400" dirty="0"/>
              <a:t>While </a:t>
            </a:r>
            <a:r>
              <a:rPr lang="en-US" sz="2400" dirty="0">
                <a:solidFill>
                  <a:schemeClr val="accent1"/>
                </a:solidFill>
              </a:rPr>
              <a:t>a file is being processed by the compiler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3753F"/>
                </a:solidFill>
              </a:rPr>
              <a:t>the following is required to generate the assembly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variables</a:t>
            </a:r>
          </a:p>
          <a:p>
            <a:pPr lvl="2"/>
            <a:r>
              <a:rPr lang="en-US" sz="2200" dirty="0"/>
              <a:t>type, location of variable (adjusted later)</a:t>
            </a:r>
          </a:p>
          <a:p>
            <a:pPr lvl="1"/>
            <a:r>
              <a:rPr lang="en-US" sz="2400" dirty="0"/>
              <a:t>functions </a:t>
            </a:r>
          </a:p>
          <a:p>
            <a:pPr lvl="2"/>
            <a:r>
              <a:rPr lang="en-US" sz="2200" dirty="0"/>
              <a:t>return value type, Location of code (adjusted later)</a:t>
            </a:r>
          </a:p>
          <a:p>
            <a:pPr lvl="2"/>
            <a:r>
              <a:rPr lang="en-US" sz="2200" dirty="0"/>
              <a:t>Number and type of arguments to a function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14" y="230907"/>
            <a:ext cx="11067751" cy="352811"/>
          </a:xfrm>
        </p:spPr>
        <p:txBody>
          <a:bodyPr/>
          <a:lstStyle/>
          <a:p>
            <a:r>
              <a:rPr lang="en-US" dirty="0"/>
              <a:t>Real C programs are distributed across multiple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3918C-7908-A440-882C-E1836EF26E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0198D237-FD71-6CEE-E193-BAF022C12BB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18691" y="2295921"/>
            <a:ext cx="3609087" cy="445953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z)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int x;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z + x;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y;</a:t>
            </a:r>
          </a:p>
          <a:p>
            <a:pPr>
              <a:lnSpc>
                <a:spcPct val="60000"/>
              </a:lnSpc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2D86CA-DED9-21A9-CF84-E40D1180870D}"/>
              </a:ext>
            </a:extLst>
          </p:cNvPr>
          <p:cNvGrpSpPr/>
          <p:nvPr/>
        </p:nvGrpSpPr>
        <p:grpSpPr>
          <a:xfrm>
            <a:off x="8318691" y="1089425"/>
            <a:ext cx="3607898" cy="1206496"/>
            <a:chOff x="-260167" y="3699630"/>
            <a:chExt cx="3607898" cy="120649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D3BF9EF-5704-7126-0B7E-9080E0903BD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251" y="4622960"/>
              <a:ext cx="0" cy="2831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D89953-2A45-35F3-A8BF-7A7122105036}"/>
                </a:ext>
              </a:extLst>
            </p:cNvPr>
            <p:cNvSpPr txBox="1"/>
            <p:nvPr/>
          </p:nvSpPr>
          <p:spPr>
            <a:xfrm>
              <a:off x="-260167" y="3699630"/>
              <a:ext cx="3607898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 this example </a:t>
              </a:r>
              <a:r>
                <a:rPr lang="en-US" dirty="0" err="1">
                  <a:solidFill>
                    <a:schemeClr val="accent1"/>
                  </a:solidFill>
                </a:rPr>
                <a:t>funcA</a:t>
              </a:r>
              <a:r>
                <a:rPr lang="en-US" dirty="0">
                  <a:solidFill>
                    <a:schemeClr val="accent1"/>
                  </a:solidFill>
                </a:rPr>
                <a:t>() must appear before it is used by main() – this is ordering is a pain…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03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4" grpId="0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-30759"/>
            <a:ext cx="11340296" cy="715294"/>
          </a:xfrm>
        </p:spPr>
        <p:txBody>
          <a:bodyPr/>
          <a:lstStyle/>
          <a:p>
            <a:r>
              <a:rPr lang="en-US" dirty="0"/>
              <a:t>Background </a:t>
            </a:r>
            <a:r>
              <a:rPr lang="en-US" sz="2800" dirty="0"/>
              <a:t>What is a Declaration in programming language?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BF7A8-F996-6743-82BD-EF977EA5D46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482" y="814658"/>
            <a:ext cx="11239267" cy="57073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Declaration</a:t>
            </a:r>
            <a:r>
              <a:rPr lang="en-US" sz="2200" dirty="0">
                <a:solidFill>
                  <a:srgbClr val="0070C0"/>
                </a:solidFill>
              </a:rPr>
              <a:t>: describes a </a:t>
            </a:r>
            <a:r>
              <a:rPr lang="en-US" sz="2200" i="1" dirty="0">
                <a:solidFill>
                  <a:srgbClr val="0070C0"/>
                </a:solidFill>
              </a:rPr>
              <a:t>thing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– specifies types, </a:t>
            </a:r>
            <a:r>
              <a:rPr lang="en-US" sz="2200" dirty="0">
                <a:solidFill>
                  <a:srgbClr val="0070C0"/>
                </a:solidFill>
              </a:rPr>
              <a:t>does not create an instance</a:t>
            </a:r>
          </a:p>
          <a:p>
            <a:r>
              <a:rPr lang="en-US" sz="2200" b="1" dirty="0">
                <a:solidFill>
                  <a:schemeClr val="accent5"/>
                </a:solidFill>
              </a:rPr>
              <a:t>Function prototype </a:t>
            </a:r>
            <a:r>
              <a:rPr lang="en-US" sz="2200" dirty="0"/>
              <a:t>describes (more in a few slides …)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type of the function return value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types of each of the parameters</a:t>
            </a:r>
          </a:p>
          <a:p>
            <a:r>
              <a:rPr lang="en-US" sz="2200" b="1" dirty="0">
                <a:solidFill>
                  <a:schemeClr val="accent5"/>
                </a:solidFill>
              </a:rPr>
              <a:t>Variable declaration </a:t>
            </a:r>
            <a:r>
              <a:rPr lang="en-US" sz="2200" dirty="0"/>
              <a:t>describes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type of a variable that is defined elsewhere </a:t>
            </a:r>
          </a:p>
          <a:p>
            <a:r>
              <a:rPr lang="en-US" sz="2200" b="1" dirty="0">
                <a:solidFill>
                  <a:schemeClr val="accent5"/>
                </a:solidFill>
              </a:rPr>
              <a:t>Derived and defined type description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 Later slides:</a:t>
            </a:r>
            <a:r>
              <a:rPr lang="en-US" sz="2000" dirty="0"/>
              <a:t>(</a:t>
            </a:r>
            <a:r>
              <a:rPr lang="en-US" sz="2000" dirty="0" err="1"/>
              <a:t>enums</a:t>
            </a:r>
            <a:r>
              <a:rPr lang="en-US" sz="2000" dirty="0"/>
              <a:t>, struct, arrays, unions)</a:t>
            </a:r>
          </a:p>
          <a:p>
            <a:r>
              <a:rPr lang="en-US" sz="2200" dirty="0"/>
              <a:t>In C, you must </a:t>
            </a:r>
            <a:r>
              <a:rPr lang="en-US" sz="2200" b="1" dirty="0">
                <a:solidFill>
                  <a:srgbClr val="FF0000"/>
                </a:solidFill>
              </a:rPr>
              <a:t>declare a function or variable </a:t>
            </a:r>
            <a:r>
              <a:rPr lang="en-US" sz="2200" b="1" u="sng" dirty="0">
                <a:solidFill>
                  <a:srgbClr val="FF0000"/>
                </a:solidFill>
              </a:rPr>
              <a:t>before</a:t>
            </a:r>
            <a:r>
              <a:rPr lang="en-US" sz="2200" b="1" dirty="0">
                <a:solidFill>
                  <a:srgbClr val="FF0000"/>
                </a:solidFill>
              </a:rPr>
              <a:t> you use it</a:t>
            </a:r>
          </a:p>
          <a:p>
            <a:pPr lvl="1"/>
            <a:r>
              <a:rPr lang="en-US" sz="2000" dirty="0"/>
              <a:t>Use before declaration will implicitly default to int (and a compiler warning/error – not good)</a:t>
            </a:r>
          </a:p>
          <a:p>
            <a:r>
              <a:rPr lang="en-US" sz="2200" dirty="0"/>
              <a:t>An </a:t>
            </a:r>
            <a:r>
              <a:rPr lang="en-US" sz="2200" b="1" dirty="0">
                <a:solidFill>
                  <a:schemeClr val="accent5"/>
                </a:solidFill>
              </a:rPr>
              <a:t>identifier</a:t>
            </a:r>
            <a:r>
              <a:rPr lang="en-US" sz="2200" dirty="0"/>
              <a:t> can be </a:t>
            </a:r>
            <a:r>
              <a:rPr lang="en-US" sz="2200" b="1" dirty="0">
                <a:solidFill>
                  <a:schemeClr val="accent5"/>
                </a:solidFill>
              </a:rPr>
              <a:t>declared multiple times</a:t>
            </a:r>
            <a:r>
              <a:rPr lang="en-US" sz="2200" dirty="0"/>
              <a:t>, but </a:t>
            </a:r>
            <a:r>
              <a:rPr lang="en-US" sz="2200" b="1" dirty="0">
                <a:solidFill>
                  <a:schemeClr val="accent5"/>
                </a:solidFill>
              </a:rPr>
              <a:t>only defined once</a:t>
            </a:r>
          </a:p>
          <a:p>
            <a:r>
              <a:rPr lang="en-US" sz="2200" dirty="0">
                <a:solidFill>
                  <a:srgbClr val="FF0000"/>
                </a:solidFill>
              </a:rPr>
              <a:t>A </a:t>
            </a:r>
            <a:r>
              <a:rPr lang="en-US" sz="2200" b="1" dirty="0">
                <a:solidFill>
                  <a:srgbClr val="FF0000"/>
                </a:solidFill>
              </a:rPr>
              <a:t>definition</a:t>
            </a:r>
            <a:r>
              <a:rPr lang="en-US" sz="2200" b="1" dirty="0">
                <a:solidFill>
                  <a:srgbClr val="2C895B"/>
                </a:solidFill>
              </a:rPr>
              <a:t> is also a </a:t>
            </a:r>
            <a:r>
              <a:rPr lang="en-US" sz="2200" b="1" dirty="0">
                <a:solidFill>
                  <a:srgbClr val="0070C0"/>
                </a:solidFill>
              </a:rPr>
              <a:t>declaration</a:t>
            </a:r>
            <a:r>
              <a:rPr lang="en-US" sz="2200" b="1" dirty="0">
                <a:solidFill>
                  <a:srgbClr val="2C895B"/>
                </a:solidFill>
              </a:rPr>
              <a:t> in 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E8D40-E4C9-BD40-8BB4-339FC3A0714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8404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0297-A39C-C444-A6A2-D9608482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13" y="221804"/>
            <a:ext cx="6151403" cy="1211580"/>
          </a:xfrm>
        </p:spPr>
        <p:txBody>
          <a:bodyPr anchor="t"/>
          <a:lstStyle/>
          <a:p>
            <a:r>
              <a:rPr lang="en-US" sz="2800" dirty="0">
                <a:solidFill>
                  <a:srgbClr val="0070C0"/>
                </a:solidFill>
              </a:rPr>
              <a:t>C Translation unit </a:t>
            </a:r>
            <a:r>
              <a:rPr lang="en-US" sz="2800" b="0" dirty="0">
                <a:solidFill>
                  <a:schemeClr val="tx2"/>
                </a:solidFill>
              </a:rPr>
              <a:t>-single source file</a:t>
            </a:r>
            <a:br>
              <a:rPr lang="en-US" sz="2800" dirty="0"/>
            </a:br>
            <a:r>
              <a:rPr lang="en-US" sz="2400" dirty="0">
                <a:solidFill>
                  <a:schemeClr val="accent3"/>
                </a:solidFill>
              </a:rPr>
              <a:t>Range </a:t>
            </a:r>
            <a:r>
              <a:rPr lang="en-US" sz="2400" b="0" dirty="0">
                <a:solidFill>
                  <a:schemeClr val="accent6"/>
                </a:solidFill>
              </a:rPr>
              <a:t>of</a:t>
            </a:r>
            <a:r>
              <a:rPr lang="en-US" sz="2400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rgbClr val="F3753F"/>
                </a:solidFill>
              </a:rPr>
              <a:t>definition</a:t>
            </a:r>
            <a:r>
              <a:rPr lang="en-US" sz="2400" dirty="0"/>
              <a:t> </a:t>
            </a:r>
            <a:r>
              <a:rPr lang="en-US" sz="2400" b="0" dirty="0">
                <a:solidFill>
                  <a:schemeClr val="accent6"/>
                </a:solidFill>
              </a:rPr>
              <a:t>and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declaration</a:t>
            </a:r>
            <a:r>
              <a:rPr lang="en-US" sz="2400" dirty="0"/>
              <a:t> validity</a:t>
            </a:r>
            <a:endParaRPr lang="en-US" sz="28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31ED87-0E63-5948-B4AE-94D75818A799}"/>
              </a:ext>
            </a:extLst>
          </p:cNvPr>
          <p:cNvSpPr/>
          <p:nvPr/>
        </p:nvSpPr>
        <p:spPr bwMode="auto">
          <a:xfrm>
            <a:off x="6428504" y="133579"/>
            <a:ext cx="5649625" cy="659084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sum of integers from 1 to max</a:t>
            </a:r>
            <a:endParaRPr lang="en-US" sz="2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sz="22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max)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"sum: %d\n"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AA246B-CE93-BE42-A14D-776D2B2E28F9}"/>
              </a:ext>
            </a:extLst>
          </p:cNvPr>
          <p:cNvGrpSpPr/>
          <p:nvPr/>
        </p:nvGrpSpPr>
        <p:grpSpPr>
          <a:xfrm>
            <a:off x="1229166" y="1958461"/>
            <a:ext cx="5199339" cy="430887"/>
            <a:chOff x="542793" y="1974936"/>
            <a:chExt cx="5199339" cy="43088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A3C6E-9829-9049-BB6D-83D46D1B935D}"/>
                </a:ext>
              </a:extLst>
            </p:cNvPr>
            <p:cNvSpPr txBox="1"/>
            <p:nvPr/>
          </p:nvSpPr>
          <p:spPr>
            <a:xfrm>
              <a:off x="542793" y="1974936"/>
              <a:ext cx="4549967" cy="4308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70C0"/>
                  </a:solidFill>
                </a:rPr>
                <a:t>sum() is </a:t>
              </a:r>
              <a:r>
                <a:rPr lang="en-US" sz="2200" dirty="0">
                  <a:solidFill>
                    <a:srgbClr val="2C895B"/>
                  </a:solidFill>
                </a:rPr>
                <a:t>defined</a:t>
              </a:r>
              <a:r>
                <a:rPr lang="en-US" sz="2200" dirty="0">
                  <a:solidFill>
                    <a:srgbClr val="0070C0"/>
                  </a:solidFill>
                </a:rPr>
                <a:t> and </a:t>
              </a:r>
              <a:r>
                <a:rPr lang="en-US" sz="2200" dirty="0">
                  <a:solidFill>
                    <a:srgbClr val="FF0000"/>
                  </a:solidFill>
                </a:rPr>
                <a:t>declared</a:t>
              </a:r>
              <a:r>
                <a:rPr lang="en-US" sz="22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ECE81B-E41A-A942-9B5D-FE4E49A48935}"/>
                </a:ext>
              </a:extLst>
            </p:cNvPr>
            <p:cNvCxnSpPr>
              <a:cxnSpLocks/>
            </p:cNvCxnSpPr>
            <p:nvPr/>
          </p:nvCxnSpPr>
          <p:spPr>
            <a:xfrm>
              <a:off x="5092760" y="2164103"/>
              <a:ext cx="649372" cy="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FDA1B74-4BDD-BE4E-ABE0-26A1C6630F5F}"/>
              </a:ext>
            </a:extLst>
          </p:cNvPr>
          <p:cNvGrpSpPr/>
          <p:nvPr/>
        </p:nvGrpSpPr>
        <p:grpSpPr>
          <a:xfrm>
            <a:off x="3167488" y="5644594"/>
            <a:ext cx="3421949" cy="430887"/>
            <a:chOff x="2192357" y="5611965"/>
            <a:chExt cx="3421949" cy="4308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B9C526-62B7-2C44-BDDB-5E5E695274D1}"/>
                </a:ext>
              </a:extLst>
            </p:cNvPr>
            <p:cNvSpPr txBox="1"/>
            <p:nvPr/>
          </p:nvSpPr>
          <p:spPr>
            <a:xfrm>
              <a:off x="2192357" y="5611965"/>
              <a:ext cx="2772577" cy="4308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70C0"/>
                  </a:solidFill>
                </a:rPr>
                <a:t>sum() is </a:t>
              </a:r>
              <a:r>
                <a:rPr lang="en-US" sz="2200" dirty="0">
                  <a:solidFill>
                    <a:srgbClr val="7030A0"/>
                  </a:solidFill>
                </a:rPr>
                <a:t>used</a:t>
              </a:r>
              <a:r>
                <a:rPr lang="en-US" sz="22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366AFD-92B4-2047-84A8-846AD283D7C0}"/>
                </a:ext>
              </a:extLst>
            </p:cNvPr>
            <p:cNvCxnSpPr>
              <a:cxnSpLocks/>
            </p:cNvCxnSpPr>
            <p:nvPr/>
          </p:nvCxnSpPr>
          <p:spPr>
            <a:xfrm>
              <a:off x="4964934" y="5827409"/>
              <a:ext cx="649372" cy="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8DAF055-DACA-FB41-AD82-69C7607730FD}"/>
              </a:ext>
            </a:extLst>
          </p:cNvPr>
          <p:cNvSpPr txBox="1">
            <a:spLocks/>
          </p:cNvSpPr>
          <p:nvPr/>
        </p:nvSpPr>
        <p:spPr>
          <a:xfrm>
            <a:off x="275464" y="2622045"/>
            <a:ext cx="5664601" cy="2725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1"/>
                </a:solidFill>
              </a:rPr>
              <a:t>Default</a:t>
            </a:r>
            <a:r>
              <a:rPr lang="en-US" sz="2200" dirty="0">
                <a:solidFill>
                  <a:srgbClr val="F3753F"/>
                </a:solidFill>
              </a:rPr>
              <a:t> Definition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FF0000"/>
                </a:solidFill>
              </a:rPr>
              <a:t>declaration</a:t>
            </a:r>
            <a:r>
              <a:rPr lang="en-US" sz="2200" dirty="0"/>
              <a:t> validity: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rgbClr val="7030A0"/>
                </a:solidFill>
              </a:rPr>
              <a:t>Restricted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6"/>
                </a:solidFill>
              </a:rPr>
              <a:t>to the file (called a </a:t>
            </a:r>
            <a:r>
              <a:rPr lang="en-US" sz="2200" dirty="0">
                <a:solidFill>
                  <a:srgbClr val="2C895B"/>
                </a:solidFill>
              </a:rPr>
              <a:t>translation unit</a:t>
            </a:r>
            <a:r>
              <a:rPr lang="en-US" sz="2200" dirty="0"/>
              <a:t>) </a:t>
            </a:r>
            <a:r>
              <a:rPr lang="en-US" sz="2200" dirty="0">
                <a:solidFill>
                  <a:schemeClr val="accent6"/>
                </a:solidFill>
              </a:rPr>
              <a:t>where they are located </a:t>
            </a:r>
            <a:r>
              <a:rPr lang="en-US" sz="2200" b="1" u="sng" dirty="0">
                <a:solidFill>
                  <a:srgbClr val="0070C0"/>
                </a:solidFill>
              </a:rPr>
              <a:t>and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6"/>
                </a:solidFill>
              </a:rPr>
              <a:t>From the </a:t>
            </a:r>
            <a:r>
              <a:rPr lang="en-US" sz="2200" dirty="0">
                <a:solidFill>
                  <a:srgbClr val="0070C0"/>
                </a:solidFill>
              </a:rPr>
              <a:t>point of definition or declaration </a:t>
            </a:r>
            <a:r>
              <a:rPr lang="en-US" sz="2200" dirty="0">
                <a:solidFill>
                  <a:srgbClr val="7030A0"/>
                </a:solidFill>
              </a:rPr>
              <a:t>in that file </a:t>
            </a:r>
            <a:r>
              <a:rPr lang="en-US" sz="2200" dirty="0">
                <a:solidFill>
                  <a:schemeClr val="accent6"/>
                </a:solidFill>
              </a:rPr>
              <a:t>to the </a:t>
            </a:r>
            <a:r>
              <a:rPr lang="en-US" sz="2200" dirty="0">
                <a:solidFill>
                  <a:srgbClr val="7030A0"/>
                </a:solidFill>
              </a:rPr>
              <a:t>end of that file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2C895B"/>
                </a:solidFill>
              </a:rPr>
              <a:t>translation unit</a:t>
            </a:r>
            <a:r>
              <a:rPr lang="en-US" sz="22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939421-E6C7-1848-BA08-F22198390C4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6735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animBg="1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49C5-5AD5-4F42-9BE3-9139AFD99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369" y="310906"/>
            <a:ext cx="10680618" cy="363515"/>
          </a:xfrm>
        </p:spPr>
        <p:txBody>
          <a:bodyPr/>
          <a:lstStyle/>
          <a:p>
            <a:r>
              <a:rPr lang="en-US" sz="2800" dirty="0"/>
              <a:t>Function Prototypes –Definitions and Declaration 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13924-7E9A-264E-BF75-A371EF032D3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11595" y="1547938"/>
            <a:ext cx="9082166" cy="141891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Function prototype (a function declaration)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function header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1"/>
                </a:solidFill>
              </a:rPr>
              <a:t>followed by a semicolon (;)</a:t>
            </a:r>
            <a:r>
              <a:rPr lang="en-US" sz="2200" dirty="0"/>
              <a:t> instead of </a:t>
            </a:r>
            <a:r>
              <a:rPr lang="en-US" sz="2200" b="1" dirty="0">
                <a:solidFill>
                  <a:srgbClr val="F3753F"/>
                </a:solidFill>
              </a:rPr>
              <a:t>a code block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It </a:t>
            </a:r>
            <a:r>
              <a:rPr lang="en-US" sz="2200" dirty="0">
                <a:solidFill>
                  <a:schemeClr val="accent1"/>
                </a:solidFill>
              </a:rPr>
              <a:t>specifies</a:t>
            </a:r>
            <a:r>
              <a:rPr lang="en-US" sz="2200" dirty="0"/>
              <a:t> the </a:t>
            </a:r>
            <a:r>
              <a:rPr lang="en-US" sz="2200" dirty="0">
                <a:solidFill>
                  <a:schemeClr val="accent1"/>
                </a:solidFill>
              </a:rPr>
              <a:t>function type </a:t>
            </a:r>
            <a:r>
              <a:rPr lang="en-US" sz="2200" dirty="0"/>
              <a:t>(the </a:t>
            </a:r>
            <a:r>
              <a:rPr lang="en-US" sz="2200" dirty="0">
                <a:solidFill>
                  <a:schemeClr val="accent1"/>
                </a:solidFill>
              </a:rPr>
              <a:t>return type) </a:t>
            </a:r>
            <a:r>
              <a:rPr lang="en-US" sz="2200" dirty="0">
                <a:solidFill>
                  <a:schemeClr val="accent2"/>
                </a:solidFill>
              </a:rPr>
              <a:t>and</a:t>
            </a:r>
            <a:r>
              <a:rPr lang="en-US" sz="2200" dirty="0">
                <a:solidFill>
                  <a:schemeClr val="accent1"/>
                </a:solidFill>
              </a:rPr>
              <a:t> parameter types</a:t>
            </a:r>
            <a:endParaRPr lang="en-US" sz="2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3B305-7DFB-274D-A0EB-4D9D276B7A74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3FF12B4-0B76-A04D-ADDC-80469328D3C9}"/>
              </a:ext>
            </a:extLst>
          </p:cNvPr>
          <p:cNvSpPr/>
          <p:nvPr/>
        </p:nvSpPr>
        <p:spPr bwMode="auto">
          <a:xfrm>
            <a:off x="2247289" y="4094910"/>
            <a:ext cx="5919811" cy="261957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max)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definition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4D82C65-72B3-9B4F-BF25-DF7DCBFEDC2D}"/>
              </a:ext>
            </a:extLst>
          </p:cNvPr>
          <p:cNvSpPr/>
          <p:nvPr/>
        </p:nvSpPr>
        <p:spPr bwMode="auto">
          <a:xfrm>
            <a:off x="2164736" y="921171"/>
            <a:ext cx="5231062" cy="49949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type_1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…, 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type_n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1E08A-C1C0-E34A-B338-5690215240A7}"/>
              </a:ext>
            </a:extLst>
          </p:cNvPr>
          <p:cNvSpPr txBox="1"/>
          <p:nvPr/>
        </p:nvSpPr>
        <p:spPr>
          <a:xfrm>
            <a:off x="8248815" y="1006807"/>
            <a:ext cx="20185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function prototype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9D4390FB-419C-2F47-B353-1CCF0C7DC231}"/>
              </a:ext>
            </a:extLst>
          </p:cNvPr>
          <p:cNvSpPr/>
          <p:nvPr/>
        </p:nvSpPr>
        <p:spPr>
          <a:xfrm>
            <a:off x="7450390" y="1094523"/>
            <a:ext cx="798425" cy="2497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933F78D-A1D2-7DC0-78FC-9A1BFAA63B79}"/>
              </a:ext>
            </a:extLst>
          </p:cNvPr>
          <p:cNvSpPr/>
          <p:nvPr/>
        </p:nvSpPr>
        <p:spPr bwMode="auto">
          <a:xfrm>
            <a:off x="2247289" y="3266697"/>
            <a:ext cx="5919811" cy="528370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declaration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2369F1-845F-3867-3CF5-A1993A05161B}"/>
              </a:ext>
            </a:extLst>
          </p:cNvPr>
          <p:cNvGrpSpPr/>
          <p:nvPr/>
        </p:nvGrpSpPr>
        <p:grpSpPr>
          <a:xfrm>
            <a:off x="271291" y="4468865"/>
            <a:ext cx="1975998" cy="2181966"/>
            <a:chOff x="271291" y="4468865"/>
            <a:chExt cx="1975998" cy="21819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FCA124-DBFB-4103-5168-29D8522628A5}"/>
                </a:ext>
              </a:extLst>
            </p:cNvPr>
            <p:cNvSpPr txBox="1"/>
            <p:nvPr/>
          </p:nvSpPr>
          <p:spPr>
            <a:xfrm>
              <a:off x="271291" y="5236682"/>
              <a:ext cx="135449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the code block</a:t>
              </a:r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F223F1FF-660B-48F5-3CA6-E26FBC648A37}"/>
                </a:ext>
              </a:extLst>
            </p:cNvPr>
            <p:cNvSpPr/>
            <p:nvPr/>
          </p:nvSpPr>
          <p:spPr>
            <a:xfrm>
              <a:off x="1625782" y="4468865"/>
              <a:ext cx="621507" cy="2181966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783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4" grpId="0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4690-D6C7-E6F7-5B7B-199F1504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41" y="257721"/>
            <a:ext cx="10515600" cy="715294"/>
          </a:xfrm>
        </p:spPr>
        <p:txBody>
          <a:bodyPr/>
          <a:lstStyle/>
          <a:p>
            <a:r>
              <a:rPr lang="en-US" dirty="0"/>
              <a:t>Breaking a Program into Multiple files:</a:t>
            </a:r>
            <a:br>
              <a:rPr lang="en-US" dirty="0"/>
            </a:br>
            <a:r>
              <a:rPr lang="en-US" dirty="0">
                <a:solidFill>
                  <a:srgbClr val="F37440"/>
                </a:solidFill>
              </a:rPr>
              <a:t>Declaration (Header) Files </a:t>
            </a:r>
            <a:r>
              <a:rPr lang="en-US" dirty="0">
                <a:solidFill>
                  <a:schemeClr val="accent6"/>
                </a:solidFill>
              </a:rPr>
              <a:t>and</a:t>
            </a:r>
            <a:r>
              <a:rPr lang="en-US" dirty="0"/>
              <a:t> Definition (Source)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C1F-F663-8A85-62A1-5FC6165E754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2838" y="973015"/>
            <a:ext cx="11248989" cy="200999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Desired Effect: </a:t>
            </a:r>
            <a:r>
              <a:rPr lang="en-US" dirty="0"/>
              <a:t>Say we want to </a:t>
            </a:r>
            <a:r>
              <a:rPr lang="en-US" dirty="0">
                <a:solidFill>
                  <a:schemeClr val="accent3"/>
                </a:solidFill>
              </a:rPr>
              <a:t>distribute the functions in a program </a:t>
            </a:r>
            <a:r>
              <a:rPr lang="en-US" dirty="0">
                <a:solidFill>
                  <a:srgbClr val="7030A0"/>
                </a:solidFill>
              </a:rPr>
              <a:t>across several source files (</a:t>
            </a:r>
            <a:r>
              <a:rPr lang="en-US" dirty="0">
                <a:solidFill>
                  <a:srgbClr val="FF0000"/>
                </a:solidFill>
              </a:rPr>
              <a:t>translation units</a:t>
            </a:r>
            <a:r>
              <a:rPr lang="en-US" dirty="0">
                <a:solidFill>
                  <a:srgbClr val="7030A0"/>
                </a:solidFill>
              </a:rPr>
              <a:t>)</a:t>
            </a:r>
            <a:r>
              <a:rPr lang="en-US" dirty="0"/>
              <a:t>, yet allow </a:t>
            </a:r>
            <a:r>
              <a:rPr lang="en-US" dirty="0">
                <a:solidFill>
                  <a:srgbClr val="0070C0"/>
                </a:solidFill>
              </a:rPr>
              <a:t>the functions to call each other</a:t>
            </a:r>
          </a:p>
          <a:p>
            <a:r>
              <a:rPr lang="en-US" dirty="0">
                <a:solidFill>
                  <a:schemeClr val="accent3"/>
                </a:solidFill>
              </a:rPr>
              <a:t>Approach: </a:t>
            </a:r>
            <a:r>
              <a:rPr lang="en-US" dirty="0"/>
              <a:t>For each source file,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create a header file named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contains </a:t>
            </a:r>
            <a:r>
              <a:rPr lang="en-US" dirty="0">
                <a:solidFill>
                  <a:srgbClr val="0070C0"/>
                </a:solidFill>
              </a:rPr>
              <a:t>just the declarations of the functions </a:t>
            </a:r>
            <a:r>
              <a:rPr lang="en-US" dirty="0"/>
              <a:t>(and other things, later…) defined in the source file,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dirty="0"/>
              <a:t> that you want </a:t>
            </a:r>
            <a:r>
              <a:rPr lang="en-US" dirty="0">
                <a:solidFill>
                  <a:schemeClr val="accent1"/>
                </a:solidFill>
              </a:rPr>
              <a:t>visible (exported) </a:t>
            </a:r>
            <a:r>
              <a:rPr lang="en-US" dirty="0"/>
              <a:t>for use (called) by </a:t>
            </a:r>
            <a:r>
              <a:rPr lang="en-US" dirty="0">
                <a:solidFill>
                  <a:srgbClr val="7030A0"/>
                </a:solidFill>
              </a:rPr>
              <a:t>functions in other .c files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1EEED8-7D31-56F6-E005-C01B1228B3C4}"/>
              </a:ext>
            </a:extLst>
          </p:cNvPr>
          <p:cNvGrpSpPr/>
          <p:nvPr/>
        </p:nvGrpSpPr>
        <p:grpSpPr>
          <a:xfrm>
            <a:off x="2065562" y="4464376"/>
            <a:ext cx="1887055" cy="1015663"/>
            <a:chOff x="2065562" y="4464376"/>
            <a:chExt cx="1887055" cy="10156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8B4B7C-941B-30E0-E97D-E714831495F8}"/>
                </a:ext>
              </a:extLst>
            </p:cNvPr>
            <p:cNvSpPr txBox="1"/>
            <p:nvPr/>
          </p:nvSpPr>
          <p:spPr>
            <a:xfrm>
              <a:off x="2065562" y="4464376"/>
              <a:ext cx="1887055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#include "file1.h"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function A, B, 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66CC3D-C8EC-7EDB-E1E4-4674F740C36D}"/>
                </a:ext>
              </a:extLst>
            </p:cNvPr>
            <p:cNvSpPr txBox="1"/>
            <p:nvPr/>
          </p:nvSpPr>
          <p:spPr>
            <a:xfrm>
              <a:off x="2436264" y="511070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file1.c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F94C89-DD27-53E2-F4BF-780BEF9B889D}"/>
              </a:ext>
            </a:extLst>
          </p:cNvPr>
          <p:cNvGrpSpPr/>
          <p:nvPr/>
        </p:nvGrpSpPr>
        <p:grpSpPr>
          <a:xfrm>
            <a:off x="2065562" y="3310213"/>
            <a:ext cx="2133918" cy="1015663"/>
            <a:chOff x="2065562" y="3310213"/>
            <a:chExt cx="2133918" cy="10156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B33C4D-4BD0-DD98-CE6C-4DDE8CBD7F2D}"/>
                </a:ext>
              </a:extLst>
            </p:cNvPr>
            <p:cNvSpPr txBox="1"/>
            <p:nvPr/>
          </p:nvSpPr>
          <p:spPr>
            <a:xfrm>
              <a:off x="2065562" y="3310213"/>
              <a:ext cx="2133918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function prototypes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 A(), B(), C()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E441C5-D800-406F-F250-0ED49C02532F}"/>
                </a:ext>
              </a:extLst>
            </p:cNvPr>
            <p:cNvSpPr txBox="1"/>
            <p:nvPr/>
          </p:nvSpPr>
          <p:spPr>
            <a:xfrm>
              <a:off x="2436264" y="395654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file1.h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A44889-9ADC-AE2C-783C-35757215D264}"/>
              </a:ext>
            </a:extLst>
          </p:cNvPr>
          <p:cNvGrpSpPr/>
          <p:nvPr/>
        </p:nvGrpSpPr>
        <p:grpSpPr>
          <a:xfrm>
            <a:off x="4590460" y="3310213"/>
            <a:ext cx="2133918" cy="2169826"/>
            <a:chOff x="4590460" y="3310213"/>
            <a:chExt cx="2133918" cy="21698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41A2BE-36DB-621C-ABC0-9B58E7113F5E}"/>
                </a:ext>
              </a:extLst>
            </p:cNvPr>
            <p:cNvSpPr txBox="1"/>
            <p:nvPr/>
          </p:nvSpPr>
          <p:spPr>
            <a:xfrm>
              <a:off x="4590460" y="4464376"/>
              <a:ext cx="1887055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#include "file2.h"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function D, 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16993B-E04A-119B-B6D7-75189EE0EAD3}"/>
                </a:ext>
              </a:extLst>
            </p:cNvPr>
            <p:cNvSpPr txBox="1"/>
            <p:nvPr/>
          </p:nvSpPr>
          <p:spPr>
            <a:xfrm>
              <a:off x="4961162" y="511070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file2.c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53371F-C198-C298-A670-D2B7EDCF7F3E}"/>
                </a:ext>
              </a:extLst>
            </p:cNvPr>
            <p:cNvSpPr txBox="1"/>
            <p:nvPr/>
          </p:nvSpPr>
          <p:spPr>
            <a:xfrm>
              <a:off x="4590460" y="3310213"/>
              <a:ext cx="2133918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function prototypes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D, 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915154-AD0A-DB2A-DE86-47DCAD667C2F}"/>
                </a:ext>
              </a:extLst>
            </p:cNvPr>
            <p:cNvSpPr txBox="1"/>
            <p:nvPr/>
          </p:nvSpPr>
          <p:spPr>
            <a:xfrm>
              <a:off x="4961162" y="395654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file2.h</a:t>
              </a: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F9FE028-C70C-05CD-0774-52D41EEE1E64}"/>
              </a:ext>
            </a:extLst>
          </p:cNvPr>
          <p:cNvSpPr txBox="1">
            <a:spLocks/>
          </p:cNvSpPr>
          <p:nvPr/>
        </p:nvSpPr>
        <p:spPr>
          <a:xfrm>
            <a:off x="471505" y="5480039"/>
            <a:ext cx="11527838" cy="1250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030A0"/>
                </a:solidFill>
              </a:rPr>
              <a:t>Implementation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>
                <a:solidFill>
                  <a:schemeClr val="accent2"/>
                </a:solidFill>
              </a:rPr>
              <a:t>To </a:t>
            </a:r>
            <a:r>
              <a:rPr lang="en-US" dirty="0">
                <a:solidFill>
                  <a:srgbClr val="0070C0"/>
                </a:solidFill>
              </a:rPr>
              <a:t>call a function defined in another file </a:t>
            </a:r>
            <a:r>
              <a:rPr lang="en-US" dirty="0">
                <a:solidFill>
                  <a:srgbClr val="00B050"/>
                </a:solidFill>
              </a:rPr>
              <a:t>compiler must know the types and parameter to generate code</a:t>
            </a:r>
            <a:r>
              <a:rPr lang="en-US" dirty="0">
                <a:solidFill>
                  <a:schemeClr val="accent2"/>
                </a:solidFill>
              </a:rPr>
              <a:t>, so use a </a:t>
            </a:r>
            <a:r>
              <a:rPr lang="en-US" dirty="0">
                <a:solidFill>
                  <a:srgbClr val="F3753F"/>
                </a:solidFill>
              </a:rPr>
              <a:t>#include </a:t>
            </a:r>
            <a:r>
              <a:rPr lang="en-US" dirty="0">
                <a:solidFill>
                  <a:schemeClr val="accent2"/>
                </a:solidFill>
              </a:rPr>
              <a:t>to import the other source files declaration file</a:t>
            </a:r>
          </a:p>
          <a:p>
            <a:pPr lvl="1"/>
            <a:r>
              <a:rPr lang="en-US" dirty="0">
                <a:solidFill>
                  <a:srgbClr val="F3753F"/>
                </a:solidFill>
              </a:rPr>
              <a:t>#include the declaration file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>
                <a:solidFill>
                  <a:schemeClr val="accent1"/>
                </a:solidFill>
              </a:rPr>
              <a:t>your source file </a:t>
            </a:r>
            <a:r>
              <a:rPr lang="en-US" dirty="0">
                <a:solidFill>
                  <a:schemeClr val="accent3"/>
                </a:solidFill>
              </a:rPr>
              <a:t>at </a:t>
            </a:r>
            <a:r>
              <a:rPr lang="en-US" b="1" dirty="0">
                <a:solidFill>
                  <a:schemeClr val="accent3"/>
                </a:solidFill>
              </a:rPr>
              <a:t>the top of the file</a:t>
            </a:r>
            <a:r>
              <a:rPr lang="en-US" dirty="0">
                <a:solidFill>
                  <a:schemeClr val="accent3"/>
                </a:solidFill>
              </a:rPr>
              <a:t>; </a:t>
            </a:r>
            <a:r>
              <a:rPr lang="en-US" dirty="0">
                <a:solidFill>
                  <a:srgbClr val="7030A0"/>
                </a:solidFill>
              </a:rPr>
              <a:t>this imports the declaration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1518CC3-DD95-2FC7-2EED-D814AB4BFE9D}"/>
              </a:ext>
            </a:extLst>
          </p:cNvPr>
          <p:cNvGrpSpPr/>
          <p:nvPr/>
        </p:nvGrpSpPr>
        <p:grpSpPr>
          <a:xfrm>
            <a:off x="7223971" y="3326847"/>
            <a:ext cx="4407856" cy="1922516"/>
            <a:chOff x="7223971" y="3326847"/>
            <a:chExt cx="4407856" cy="19225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4B168A-BCD3-C267-732B-EEC789FB829C}"/>
                </a:ext>
              </a:extLst>
            </p:cNvPr>
            <p:cNvSpPr txBox="1"/>
            <p:nvPr/>
          </p:nvSpPr>
          <p:spPr>
            <a:xfrm>
              <a:off x="8397201" y="4326033"/>
              <a:ext cx="1887055" cy="9233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#include "file1.h"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#include "file2.h"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function main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9E3AD5-C2D8-7D33-1EC6-FE0D26FE680C}"/>
                </a:ext>
              </a:extLst>
            </p:cNvPr>
            <p:cNvSpPr txBox="1"/>
            <p:nvPr/>
          </p:nvSpPr>
          <p:spPr>
            <a:xfrm>
              <a:off x="10222731" y="464919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</a:rPr>
                <a:t>main.c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DE0553-5D9A-A339-BACE-EF7B0292CBD3}"/>
                </a:ext>
              </a:extLst>
            </p:cNvPr>
            <p:cNvSpPr txBox="1"/>
            <p:nvPr/>
          </p:nvSpPr>
          <p:spPr>
            <a:xfrm>
              <a:off x="7223971" y="3326847"/>
              <a:ext cx="4407856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no </a:t>
              </a:r>
              <a:r>
                <a:rPr lang="en-US" dirty="0" err="1">
                  <a:solidFill>
                    <a:schemeClr val="accent2"/>
                  </a:solidFill>
                </a:rPr>
                <a:t>main.h</a:t>
              </a:r>
              <a:r>
                <a:rPr lang="en-US" dirty="0">
                  <a:solidFill>
                    <a:schemeClr val="accent2"/>
                  </a:solidFill>
                </a:rPr>
                <a:t> needed </a:t>
              </a:r>
              <a:r>
                <a:rPr lang="en-US" b="1" dirty="0">
                  <a:solidFill>
                    <a:srgbClr val="FF0000"/>
                  </a:solidFill>
                </a:rPr>
                <a:t>in this example </a:t>
              </a:r>
              <a:r>
                <a:rPr lang="en-US" dirty="0">
                  <a:solidFill>
                    <a:schemeClr val="accent2"/>
                  </a:solidFill>
                </a:rPr>
                <a:t>as calling main is likely to create an infinite loop (and not what you wanted)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24B254-4216-8979-9C85-396ED2988D66}"/>
              </a:ext>
            </a:extLst>
          </p:cNvPr>
          <p:cNvGrpSpPr/>
          <p:nvPr/>
        </p:nvGrpSpPr>
        <p:grpSpPr>
          <a:xfrm>
            <a:off x="601275" y="3444521"/>
            <a:ext cx="1428596" cy="1527686"/>
            <a:chOff x="601275" y="3444521"/>
            <a:chExt cx="1428596" cy="15276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01DE6C-E379-9988-A7EB-6582EFDCAD74}"/>
                </a:ext>
              </a:extLst>
            </p:cNvPr>
            <p:cNvSpPr txBox="1"/>
            <p:nvPr/>
          </p:nvSpPr>
          <p:spPr>
            <a:xfrm>
              <a:off x="601275" y="3444521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declarations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95D99C-A94B-509E-141C-58B6B15503EB}"/>
                </a:ext>
              </a:extLst>
            </p:cNvPr>
            <p:cNvSpPr txBox="1"/>
            <p:nvPr/>
          </p:nvSpPr>
          <p:spPr>
            <a:xfrm>
              <a:off x="601275" y="4602875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definitions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680509-46DC-BCB1-1D6B-66EB27FD49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881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utoUpdateAnimBg="0"/>
      <p:bldP spid="17" grpId="0" animBg="1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9CAD25-C98F-434F-B663-44F97DC069A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3141" y="855694"/>
            <a:ext cx="11654678" cy="579527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rgbClr val="0066FF"/>
                </a:solidFill>
              </a:rPr>
              <a:t>Header file</a:t>
            </a:r>
            <a:r>
              <a:rPr lang="en-US" dirty="0"/>
              <a:t>:  a file whose only purpose is to be </a:t>
            </a:r>
            <a:r>
              <a:rPr lang="en-US" b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b="1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b="1" dirty="0" err="1"/>
              <a:t>’d</a:t>
            </a:r>
            <a:endParaRPr lang="en-US" b="1" dirty="0"/>
          </a:p>
          <a:p>
            <a:pPr lvl="1"/>
            <a:r>
              <a:rPr lang="en-US" sz="2100" dirty="0">
                <a:solidFill>
                  <a:srgbClr val="F37440"/>
                </a:solidFill>
              </a:rPr>
              <a:t>Declares</a:t>
            </a:r>
            <a:r>
              <a:rPr lang="en-US" sz="2100" dirty="0"/>
              <a:t> interfaces (function prototypes, user defined types, global variable, macros, etc.)</a:t>
            </a:r>
          </a:p>
          <a:p>
            <a:pPr lvl="1"/>
            <a:r>
              <a:rPr lang="en-US" sz="2100" dirty="0"/>
              <a:t>Standard convention (strongly enforced), </a:t>
            </a:r>
            <a:r>
              <a:rPr lang="en-US" sz="2100" dirty="0">
                <a:solidFill>
                  <a:srgbClr val="F37440"/>
                </a:solidFill>
              </a:rPr>
              <a:t>uses the filename </a:t>
            </a:r>
            <a:r>
              <a:rPr lang="en-US" sz="21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.h </a:t>
            </a:r>
            <a:r>
              <a:rPr lang="en-US" sz="2100" dirty="0">
                <a:solidFill>
                  <a:srgbClr val="F37440"/>
                </a:solidFill>
              </a:rPr>
              <a:t>extension</a:t>
            </a:r>
          </a:p>
          <a:p>
            <a:pPr lvl="1"/>
            <a:r>
              <a:rPr lang="en-US" sz="2100" dirty="0"/>
              <a:t>There are </a:t>
            </a:r>
            <a:r>
              <a:rPr lang="en-US" sz="2100" dirty="0">
                <a:solidFill>
                  <a:srgbClr val="7030A0"/>
                </a:solidFill>
              </a:rPr>
              <a:t>&lt;system-defined&gt;  </a:t>
            </a:r>
            <a:r>
              <a:rPr lang="en-US" sz="2100" dirty="0"/>
              <a:t>header files (usually located in /</a:t>
            </a:r>
            <a:r>
              <a:rPr lang="en-US" sz="2100" dirty="0" err="1"/>
              <a:t>usr</a:t>
            </a:r>
            <a:r>
              <a:rPr lang="en-US" sz="2100" dirty="0"/>
              <a:t>/include/…)</a:t>
            </a:r>
          </a:p>
          <a:p>
            <a:pPr marL="354012" lvl="1" indent="0">
              <a:buNone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1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r>
              <a:rPr lang="en-US" sz="2100" dirty="0">
                <a:solidFill>
                  <a:schemeClr val="accent5"/>
                </a:solidFill>
              </a:rPr>
              <a:t>"programmer-defined" </a:t>
            </a:r>
            <a:r>
              <a:rPr lang="en-US" sz="2100" dirty="0"/>
              <a:t>header files (usually in a relative Linux path - see –I flag to </a:t>
            </a:r>
            <a:r>
              <a:rPr lang="en-US" sz="2100" dirty="0" err="1"/>
              <a:t>gcc</a:t>
            </a:r>
            <a:r>
              <a:rPr lang="en-US" sz="2100" dirty="0"/>
              <a:t>)</a:t>
            </a:r>
          </a:p>
          <a:p>
            <a:pPr marL="354012" lvl="1" indent="0">
              <a:buNone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1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1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else.h</a:t>
            </a:r>
            <a:r>
              <a:rPr lang="en-US" sz="2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lvl="1"/>
            <a:r>
              <a:rPr lang="en-US" sz="2100" dirty="0"/>
              <a:t>Import the interfaces in a C source file by </a:t>
            </a:r>
            <a:r>
              <a:rPr lang="en-US" sz="2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100" dirty="0"/>
              <a:t>-</a:t>
            </a:r>
            <a:r>
              <a:rPr lang="en-US" sz="2100" dirty="0" err="1"/>
              <a:t>ing</a:t>
            </a:r>
            <a:r>
              <a:rPr lang="en-US" sz="2100" dirty="0"/>
              <a:t> it's header (interface) file</a:t>
            </a:r>
          </a:p>
          <a:p>
            <a:r>
              <a:rPr lang="en-US" dirty="0"/>
              <a:t>What goes where….</a:t>
            </a:r>
          </a:p>
          <a:p>
            <a:pPr lvl="1"/>
            <a:r>
              <a:rPr lang="en-US" sz="2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.h </a:t>
            </a:r>
            <a:r>
              <a:rPr lang="en-US" sz="2100" dirty="0"/>
              <a:t>files </a:t>
            </a:r>
            <a:r>
              <a:rPr lang="en-US" sz="2100" dirty="0">
                <a:solidFill>
                  <a:srgbClr val="2C895B"/>
                </a:solidFill>
              </a:rPr>
              <a:t>only contain </a:t>
            </a:r>
            <a:r>
              <a:rPr lang="en-US" sz="2100" i="1" dirty="0">
                <a:solidFill>
                  <a:srgbClr val="2C895B"/>
                </a:solidFill>
              </a:rPr>
              <a:t>declarations</a:t>
            </a:r>
            <a:r>
              <a:rPr lang="en-US" sz="2100" dirty="0">
                <a:solidFill>
                  <a:srgbClr val="2C895B"/>
                </a:solidFill>
              </a:rPr>
              <a:t>, </a:t>
            </a:r>
            <a:r>
              <a:rPr lang="en-US" sz="2100" b="1" dirty="0">
                <a:solidFill>
                  <a:srgbClr val="FF0000"/>
                </a:solidFill>
              </a:rPr>
              <a:t>never even think of</a:t>
            </a:r>
            <a:r>
              <a:rPr lang="en-US" sz="2100" dirty="0">
                <a:solidFill>
                  <a:srgbClr val="FF0000"/>
                </a:solidFill>
              </a:rPr>
              <a:t> including a </a:t>
            </a:r>
            <a:r>
              <a:rPr lang="en-US" sz="2100" i="1" u="sng" dirty="0">
                <a:solidFill>
                  <a:srgbClr val="FF0000"/>
                </a:solidFill>
              </a:rPr>
              <a:t>definition </a:t>
            </a:r>
            <a:r>
              <a:rPr lang="en-US" sz="2100" u="sng" dirty="0">
                <a:solidFill>
                  <a:srgbClr val="FF0000"/>
                </a:solidFill>
              </a:rPr>
              <a:t>statement</a:t>
            </a:r>
          </a:p>
          <a:p>
            <a:pPr lvl="1"/>
            <a:r>
              <a:rPr lang="en-US" sz="2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 </a:t>
            </a:r>
            <a:r>
              <a:rPr lang="en-US" sz="2100" dirty="0"/>
              <a:t>files </a:t>
            </a:r>
            <a:r>
              <a:rPr lang="en-US" sz="2100" dirty="0">
                <a:solidFill>
                  <a:schemeClr val="accent3"/>
                </a:solidFill>
              </a:rPr>
              <a:t>never contain prototype declarations </a:t>
            </a:r>
            <a:r>
              <a:rPr lang="en-US" sz="2100" dirty="0"/>
              <a:t>for </a:t>
            </a:r>
            <a:r>
              <a:rPr lang="en-US" sz="2100" dirty="0">
                <a:solidFill>
                  <a:schemeClr val="accent1"/>
                </a:solidFill>
              </a:rPr>
              <a:t>functions that are intended to be exported </a:t>
            </a:r>
            <a:r>
              <a:rPr lang="en-US" sz="2100" dirty="0"/>
              <a:t>through </a:t>
            </a:r>
            <a:r>
              <a:rPr lang="en-US" sz="2100" dirty="0">
                <a:solidFill>
                  <a:srgbClr val="F3753F"/>
                </a:solidFill>
              </a:rPr>
              <a:t>the module interface</a:t>
            </a:r>
          </a:p>
          <a:p>
            <a:r>
              <a:rPr lang="en-US" b="1" dirty="0"/>
              <a:t>NEVER EVER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dirty="0"/>
              <a:t> a </a:t>
            </a:r>
            <a:r>
              <a:rPr lang="en-US" dirty="0">
                <a:solidFill>
                  <a:srgbClr val="FF0000"/>
                </a:solidFill>
              </a:rPr>
              <a:t>.c file</a:t>
            </a:r>
          </a:p>
          <a:p>
            <a:r>
              <a:rPr lang="en-US" dirty="0">
                <a:solidFill>
                  <a:schemeClr val="accent6"/>
                </a:solidFill>
              </a:rPr>
              <a:t>All #includes should go at the top of the file before anything else in the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D82C02-CBC1-5144-BA57-CD7EFB29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5" y="79997"/>
            <a:ext cx="11901054" cy="715294"/>
          </a:xfrm>
        </p:spPr>
        <p:txBody>
          <a:bodyPr/>
          <a:lstStyle/>
          <a:p>
            <a:r>
              <a:rPr lang="en-US" dirty="0"/>
              <a:t>Header Files (often called .h files) – Where to put declarations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8A6C6-B69E-5BE8-3898-D74E833D679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446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49C5-5AD5-4F42-9BE3-9139AFD99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82" y="56367"/>
            <a:ext cx="10680618" cy="363515"/>
          </a:xfrm>
        </p:spPr>
        <p:txBody>
          <a:bodyPr/>
          <a:lstStyle/>
          <a:p>
            <a:r>
              <a:rPr lang="en-US" sz="2400" dirty="0"/>
              <a:t>Placing Declarations and Definitions across Multiple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13924-7E9A-264E-BF75-A371EF032D3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19699" y="400636"/>
            <a:ext cx="5873991" cy="11907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Always #include your own declaration files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compiler will then check </a:t>
            </a:r>
            <a:r>
              <a:rPr lang="en-US" sz="2000" dirty="0"/>
              <a:t>that the </a:t>
            </a:r>
            <a:r>
              <a:rPr lang="en-US" sz="2000" dirty="0">
                <a:solidFill>
                  <a:schemeClr val="accent3"/>
                </a:solidFill>
              </a:rPr>
              <a:t>definition and declarations </a:t>
            </a:r>
            <a:r>
              <a:rPr lang="en-US" sz="2000" dirty="0">
                <a:solidFill>
                  <a:srgbClr val="F3753F"/>
                </a:solidFill>
              </a:rPr>
              <a:t>are consistent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3B305-7DFB-274D-A0EB-4D9D276B7A74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933F78D-A1D2-7DC0-78FC-9A1BFAA63B79}"/>
              </a:ext>
            </a:extLst>
          </p:cNvPr>
          <p:cNvSpPr/>
          <p:nvPr/>
        </p:nvSpPr>
        <p:spPr bwMode="auto">
          <a:xfrm>
            <a:off x="5719699" y="4748727"/>
            <a:ext cx="6096944" cy="191720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SUM_H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SUM_H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declaration!</a:t>
            </a:r>
          </a:p>
          <a:p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948C7C-AE77-11F2-D7DD-F2EEC7D94E4F}"/>
              </a:ext>
            </a:extLst>
          </p:cNvPr>
          <p:cNvSpPr txBox="1"/>
          <p:nvPr/>
        </p:nvSpPr>
        <p:spPr>
          <a:xfrm>
            <a:off x="11003032" y="480822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sum.h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C212B0-8FD6-4176-6AC1-3C9436832590}"/>
              </a:ext>
            </a:extLst>
          </p:cNvPr>
          <p:cNvGrpSpPr/>
          <p:nvPr/>
        </p:nvGrpSpPr>
        <p:grpSpPr>
          <a:xfrm>
            <a:off x="5767408" y="1680441"/>
            <a:ext cx="6001526" cy="2913638"/>
            <a:chOff x="5614436" y="369124"/>
            <a:chExt cx="6001526" cy="291363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3FF12B4-0B76-A04D-ADDC-80469328D3C9}"/>
                </a:ext>
              </a:extLst>
            </p:cNvPr>
            <p:cNvSpPr/>
            <p:nvPr/>
          </p:nvSpPr>
          <p:spPr bwMode="auto">
            <a:xfrm>
              <a:off x="5614436" y="394335"/>
              <a:ext cx="6001526" cy="2888427"/>
            </a:xfrm>
            <a:prstGeom prst="roundRect">
              <a:avLst>
                <a:gd name="adj" fmla="val 57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"</a:t>
              </a:r>
              <a:r>
                <a:rPr lang="en-US" sz="20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sum.h</a:t>
              </a:r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  <a:p>
              <a:r>
                <a:rPr lang="en-US" sz="20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000" b="1" dirty="0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max) </a:t>
              </a:r>
              <a:r>
                <a:rPr lang="en-US" sz="20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function definition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, sum = </a:t>
              </a:r>
              <a:r>
                <a:rPr lang="en-US" sz="2000" dirty="0">
                  <a:solidFill>
                    <a:srgbClr val="00CC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dirty="0">
                  <a:solidFill>
                    <a:srgbClr val="E2661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(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2000" dirty="0">
                  <a:solidFill>
                    <a:srgbClr val="00CC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&lt;= max;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++) {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sum +=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}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dirty="0">
                  <a:solidFill>
                    <a:srgbClr val="E2661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return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sum;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4B490A-354B-9999-AEF6-6E8944F8B375}"/>
                </a:ext>
              </a:extLst>
            </p:cNvPr>
            <p:cNvSpPr txBox="1"/>
            <p:nvPr/>
          </p:nvSpPr>
          <p:spPr>
            <a:xfrm>
              <a:off x="10443539" y="36912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sum.c</a:t>
              </a:r>
              <a:endParaRPr lang="en-US" dirty="0"/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6552C1F-950A-7633-B475-244DE0304A8B}"/>
              </a:ext>
            </a:extLst>
          </p:cNvPr>
          <p:cNvSpPr/>
          <p:nvPr/>
        </p:nvSpPr>
        <p:spPr bwMode="auto">
          <a:xfrm>
            <a:off x="65724" y="355828"/>
            <a:ext cx="5522935" cy="321098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sum of integers from 1 to MAX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sum.h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"sum(%d):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MAX, </a:t>
            </a:r>
            <a:r>
              <a:rPr lang="en-US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9A1D7B-6049-1EAB-5B6F-35F271222E71}"/>
              </a:ext>
            </a:extLst>
          </p:cNvPr>
          <p:cNvSpPr txBox="1"/>
          <p:nvPr/>
        </p:nvSpPr>
        <p:spPr>
          <a:xfrm>
            <a:off x="4390717" y="50110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main.c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864228-60E8-82DC-ED94-F62D60E14108}"/>
              </a:ext>
            </a:extLst>
          </p:cNvPr>
          <p:cNvGrpSpPr/>
          <p:nvPr/>
        </p:nvGrpSpPr>
        <p:grpSpPr>
          <a:xfrm>
            <a:off x="412544" y="3648034"/>
            <a:ext cx="5219947" cy="3139321"/>
            <a:chOff x="394487" y="-685157"/>
            <a:chExt cx="5219947" cy="31393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62D274C-EA2C-6EF5-E3A9-F1E63DB718DC}"/>
                </a:ext>
              </a:extLst>
            </p:cNvPr>
            <p:cNvGrpSpPr/>
            <p:nvPr/>
          </p:nvGrpSpPr>
          <p:grpSpPr>
            <a:xfrm>
              <a:off x="3582799" y="552589"/>
              <a:ext cx="2031635" cy="1861503"/>
              <a:chOff x="1303118" y="609240"/>
              <a:chExt cx="2031635" cy="186150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0F2AB-FFD1-8AFD-7EBF-1D988DDCAC7C}"/>
                  </a:ext>
                </a:extLst>
              </p:cNvPr>
              <p:cNvSpPr txBox="1"/>
              <p:nvPr/>
            </p:nvSpPr>
            <p:spPr>
              <a:xfrm>
                <a:off x="1303118" y="609240"/>
                <a:ext cx="1672253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header guards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(two lines)</a:t>
                </a:r>
              </a:p>
            </p:txBody>
          </p:sp>
          <p:sp>
            <p:nvSpPr>
              <p:cNvPr id="7" name="Left Arrow 6">
                <a:extLst>
                  <a:ext uri="{FF2B5EF4-FFF2-40B4-BE49-F238E27FC236}">
                    <a16:creationId xmlns:a16="http://schemas.microsoft.com/office/drawing/2014/main" id="{C3A44B7E-F068-8783-735C-BF5C546BE802}"/>
                  </a:ext>
                </a:extLst>
              </p:cNvPr>
              <p:cNvSpPr/>
              <p:nvPr/>
            </p:nvSpPr>
            <p:spPr>
              <a:xfrm rot="10800000">
                <a:off x="2975374" y="669032"/>
                <a:ext cx="359379" cy="249747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36AFD1-2682-9619-FC67-A8DE7B2379B0}"/>
                  </a:ext>
                </a:extLst>
              </p:cNvPr>
              <p:cNvSpPr txBox="1"/>
              <p:nvPr/>
            </p:nvSpPr>
            <p:spPr>
              <a:xfrm>
                <a:off x="1333640" y="1824412"/>
                <a:ext cx="1672253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header guards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(one line)</a:t>
                </a:r>
              </a:p>
            </p:txBody>
          </p:sp>
          <p:sp>
            <p:nvSpPr>
              <p:cNvPr id="15" name="Left Arrow 14">
                <a:extLst>
                  <a:ext uri="{FF2B5EF4-FFF2-40B4-BE49-F238E27FC236}">
                    <a16:creationId xmlns:a16="http://schemas.microsoft.com/office/drawing/2014/main" id="{62B9B4B5-87BF-CD98-E062-33EB575B8924}"/>
                  </a:ext>
                </a:extLst>
              </p:cNvPr>
              <p:cNvSpPr/>
              <p:nvPr/>
            </p:nvSpPr>
            <p:spPr>
              <a:xfrm rot="10800000">
                <a:off x="2975372" y="2097268"/>
                <a:ext cx="359381" cy="249747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0EA3F1-28F9-4E04-1924-3FB65B36FA5B}"/>
                </a:ext>
              </a:extLst>
            </p:cNvPr>
            <p:cNvSpPr txBox="1"/>
            <p:nvPr/>
          </p:nvSpPr>
          <p:spPr>
            <a:xfrm>
              <a:off x="394487" y="-685157"/>
              <a:ext cx="3131626" cy="31393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inside include files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header (or include) guard </a:t>
              </a:r>
              <a:endParaRPr lang="en-US" dirty="0">
                <a:solidFill>
                  <a:srgbClr val="F3753F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labels</a:t>
              </a:r>
              <a:r>
                <a:rPr lang="en-US" dirty="0">
                  <a:solidFill>
                    <a:schemeClr val="accent6"/>
                  </a:solidFill>
                </a:rPr>
                <a:t> are as follows: 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rgbClr val="F3753F"/>
                  </a:solidFill>
                </a:rPr>
                <a:t>filename in all caps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rgbClr val="F3753F"/>
                  </a:solidFill>
                </a:rPr>
                <a:t>replace the period in the files name with an _</a:t>
              </a:r>
            </a:p>
            <a:p>
              <a:endParaRPr lang="en-US" dirty="0">
                <a:solidFill>
                  <a:srgbClr val="F3753F"/>
                </a:solidFill>
              </a:endParaRPr>
            </a:p>
            <a:p>
              <a:r>
                <a:rPr lang="en-US" dirty="0">
                  <a:solidFill>
                    <a:schemeClr val="accent3"/>
                  </a:solidFill>
                </a:rPr>
                <a:t>Why needed: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protects the include file from being included multiple times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(we will discuss later….)</a:t>
              </a:r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DAD8E723-C7E0-539B-4DE2-9973BA1B30A5}"/>
              </a:ext>
            </a:extLst>
          </p:cNvPr>
          <p:cNvSpPr/>
          <p:nvPr/>
        </p:nvSpPr>
        <p:spPr>
          <a:xfrm>
            <a:off x="6504167" y="1522487"/>
            <a:ext cx="397565" cy="3426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4" grpId="0"/>
      <p:bldP spid="10" grpId="0" animBg="1"/>
      <p:bldP spid="11" grpId="0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4690-D6C7-E6F7-5B7B-199F1504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41" y="257721"/>
            <a:ext cx="10515600" cy="715294"/>
          </a:xfrm>
        </p:spPr>
        <p:txBody>
          <a:bodyPr/>
          <a:lstStyle/>
          <a:p>
            <a:r>
              <a:rPr lang="en-US" dirty="0"/>
              <a:t>Breaking a Program into Multiple files:</a:t>
            </a:r>
            <a:br>
              <a:rPr lang="en-US" dirty="0"/>
            </a:br>
            <a:r>
              <a:rPr lang="en-US" dirty="0"/>
              <a:t>	Separate Compilation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C1F-F663-8A85-62A1-5FC6165E754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4229" y="1324163"/>
            <a:ext cx="11667112" cy="424461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Desired Effect: </a:t>
            </a:r>
            <a:r>
              <a:rPr lang="en-US" dirty="0"/>
              <a:t>When we </a:t>
            </a:r>
            <a:r>
              <a:rPr lang="en-US" dirty="0">
                <a:solidFill>
                  <a:schemeClr val="accent1"/>
                </a:solidFill>
              </a:rPr>
              <a:t>modify a single file </a:t>
            </a:r>
            <a:r>
              <a:rPr lang="en-US" dirty="0"/>
              <a:t>in a </a:t>
            </a:r>
            <a:r>
              <a:rPr lang="en-US" dirty="0">
                <a:solidFill>
                  <a:schemeClr val="accent3"/>
                </a:solidFill>
              </a:rPr>
              <a:t>multi-source file program</a:t>
            </a:r>
            <a:r>
              <a:rPr lang="en-US" dirty="0"/>
              <a:t>, we want to only </a:t>
            </a:r>
            <a:r>
              <a:rPr lang="en-US" dirty="0">
                <a:solidFill>
                  <a:srgbClr val="00B050"/>
                </a:solidFill>
              </a:rPr>
              <a:t>recompile the file that changed </a:t>
            </a:r>
            <a:r>
              <a:rPr lang="en-US" dirty="0"/>
              <a:t>and </a:t>
            </a:r>
            <a:r>
              <a:rPr lang="en-US" dirty="0">
                <a:solidFill>
                  <a:srgbClr val="F37440"/>
                </a:solidFill>
              </a:rPr>
              <a:t>combine it with an already compiled version of the other files</a:t>
            </a:r>
            <a:r>
              <a:rPr lang="en-US" dirty="0"/>
              <a:t> (think of the time to compile a program with 10 million lines of source code)</a:t>
            </a:r>
          </a:p>
          <a:p>
            <a:pPr lvl="2"/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Approach: </a:t>
            </a:r>
            <a:r>
              <a:rPr lang="en-US" dirty="0">
                <a:solidFill>
                  <a:schemeClr val="tx2"/>
                </a:solidFill>
              </a:rPr>
              <a:t>Compiler support for independent translation units is called:  </a:t>
            </a:r>
            <a:r>
              <a:rPr lang="en-US" dirty="0">
                <a:solidFill>
                  <a:srgbClr val="0070C0"/>
                </a:solidFill>
              </a:rPr>
              <a:t>partial compilation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Compile option </a:t>
            </a:r>
            <a:r>
              <a:rPr lang="en-US" sz="2000" dirty="0">
                <a:solidFill>
                  <a:schemeClr val="tx2"/>
                </a:solidFill>
              </a:rPr>
              <a:t>to </a:t>
            </a:r>
            <a:r>
              <a:rPr lang="en-US" sz="2000" dirty="0">
                <a:solidFill>
                  <a:schemeClr val="accent3"/>
                </a:solidFill>
              </a:rPr>
              <a:t>just create a machine code version for each file by itself</a:t>
            </a:r>
          </a:p>
          <a:p>
            <a:pPr lvl="2"/>
            <a:r>
              <a:rPr lang="en-US" sz="2000" dirty="0">
                <a:solidFill>
                  <a:srgbClr val="FF0000"/>
                </a:solidFill>
              </a:rPr>
              <a:t>file may not be complete </a:t>
            </a:r>
            <a:r>
              <a:rPr lang="en-US" sz="2000" dirty="0">
                <a:solidFill>
                  <a:schemeClr val="tx2"/>
                </a:solidFill>
              </a:rPr>
              <a:t>(it is missing parts, like the machine code for functions in other files)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Combine the machine code versions together </a:t>
            </a:r>
            <a:r>
              <a:rPr lang="en-US" sz="2000" dirty="0">
                <a:solidFill>
                  <a:schemeClr val="accent3"/>
                </a:solidFill>
              </a:rPr>
              <a:t>in a separate process </a:t>
            </a:r>
            <a:r>
              <a:rPr lang="en-US" sz="2000" dirty="0">
                <a:solidFill>
                  <a:srgbClr val="F37440"/>
                </a:solidFill>
              </a:rPr>
              <a:t>(linking) </a:t>
            </a:r>
            <a:r>
              <a:rPr lang="en-US" sz="2000" dirty="0">
                <a:solidFill>
                  <a:schemeClr val="tx2"/>
                </a:solidFill>
              </a:rPr>
              <a:t>to </a:t>
            </a:r>
            <a:r>
              <a:rPr lang="en-US" sz="2000" dirty="0">
                <a:solidFill>
                  <a:schemeClr val="accent1"/>
                </a:solidFill>
              </a:rPr>
              <a:t>create an executable machine code file </a:t>
            </a:r>
            <a:r>
              <a:rPr lang="en-US" sz="2000" dirty="0">
                <a:solidFill>
                  <a:schemeClr val="tx2"/>
                </a:solidFill>
              </a:rPr>
              <a:t>that has machine code for all functions and variable</a:t>
            </a:r>
          </a:p>
          <a:p>
            <a:pPr lvl="2"/>
            <a:r>
              <a:rPr lang="en-US" sz="1800" dirty="0">
                <a:solidFill>
                  <a:schemeClr val="tx2"/>
                </a:solidFill>
              </a:rPr>
              <a:t>Exception: code for dynamically linked libraries (you will learn about these in CS120 Operating systems), is linked at run time (when the machine code file is copied into memory and executed)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B602A-926C-F2D6-5DB8-7F86BFAA63B8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2877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5E692E-1E44-4448-9673-9400D7BA8F1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3885354"/>
            <a:ext cx="11331909" cy="28297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compile each .c file independently to a .o object file (incomplete machine code)</a:t>
            </a: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–c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creates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sum.o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–c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creates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link</a:t>
            </a:r>
            <a:r>
              <a:rPr lang="en-US" sz="2400" dirty="0"/>
              <a:t> all the .o objects files and library's (aggregation of multiple .o files) to produce an executable file (complete machine code) (</a:t>
            </a:r>
            <a:r>
              <a:rPr lang="en-US" sz="2400" dirty="0" err="1"/>
              <a:t>gcc</a:t>
            </a:r>
            <a:r>
              <a:rPr lang="en-US" sz="2400" dirty="0"/>
              <a:t> calls </a:t>
            </a:r>
            <a:r>
              <a:rPr lang="en-US" sz="2400" dirty="0" err="1"/>
              <a:t>ld</a:t>
            </a:r>
            <a:r>
              <a:rPr lang="en-US" sz="2400" dirty="0"/>
              <a:t>, the linker)</a:t>
            </a: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sum.o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–o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myprog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3B1896-550F-164F-9834-AD90EF244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331909" cy="454980"/>
          </a:xfrm>
        </p:spPr>
        <p:txBody>
          <a:bodyPr/>
          <a:lstStyle/>
          <a:p>
            <a:r>
              <a:rPr lang="en-US" dirty="0"/>
              <a:t>Compiling Multi-File Programs (assembly steps not shown)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56A87EC-9AFD-F340-B654-15A00A5BD588}"/>
              </a:ext>
            </a:extLst>
          </p:cNvPr>
          <p:cNvSpPr/>
          <p:nvPr/>
        </p:nvSpPr>
        <p:spPr>
          <a:xfrm>
            <a:off x="6460946" y="2606436"/>
            <a:ext cx="2069024" cy="1180208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 are a</a:t>
            </a:r>
          </a:p>
          <a:p>
            <a:pPr algn="ctr"/>
            <a:r>
              <a:rPr lang="en-US" dirty="0"/>
              <a:t>collection of .o files </a:t>
            </a:r>
          </a:p>
          <a:p>
            <a:pPr algn="ctr"/>
            <a:r>
              <a:rPr lang="en-US" dirty="0"/>
              <a:t>(e.g. </a:t>
            </a:r>
            <a:r>
              <a:rPr lang="en-US" dirty="0" err="1"/>
              <a:t>libc</a:t>
            </a:r>
            <a:r>
              <a:rPr lang="en-US" dirty="0"/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577A39-51BE-5A42-755F-4270295C4942}"/>
              </a:ext>
            </a:extLst>
          </p:cNvPr>
          <p:cNvGrpSpPr/>
          <p:nvPr/>
        </p:nvGrpSpPr>
        <p:grpSpPr>
          <a:xfrm>
            <a:off x="182589" y="647700"/>
            <a:ext cx="8442555" cy="616572"/>
            <a:chOff x="182589" y="647700"/>
            <a:chExt cx="8442555" cy="6165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DCF0E7F-EA01-134E-879A-259AA05CA6B5}"/>
                </a:ext>
              </a:extLst>
            </p:cNvPr>
            <p:cNvSpPr/>
            <p:nvPr/>
          </p:nvSpPr>
          <p:spPr>
            <a:xfrm>
              <a:off x="182589" y="649818"/>
              <a:ext cx="2069024" cy="5191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"</a:t>
              </a:r>
              <a:r>
                <a:rPr lang="en-US" sz="2400" dirty="0" err="1"/>
                <a:t>sum.h</a:t>
              </a:r>
              <a:r>
                <a:rPr lang="en-US" sz="2400" dirty="0"/>
                <a:t>"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059843E-AC53-8247-A0E1-8BC965C0A333}"/>
                </a:ext>
              </a:extLst>
            </p:cNvPr>
            <p:cNvSpPr/>
            <p:nvPr/>
          </p:nvSpPr>
          <p:spPr>
            <a:xfrm>
              <a:off x="3286125" y="647700"/>
              <a:ext cx="2069024" cy="519193"/>
            </a:xfrm>
            <a:prstGeom prst="roundRect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sum.c</a:t>
              </a:r>
              <a:endParaRPr lang="en-US" sz="240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147A3E8-F36C-FC45-A00E-4ACFD0828654}"/>
                </a:ext>
              </a:extLst>
            </p:cNvPr>
            <p:cNvSpPr/>
            <p:nvPr/>
          </p:nvSpPr>
          <p:spPr>
            <a:xfrm>
              <a:off x="6556120" y="647700"/>
              <a:ext cx="2069024" cy="51919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sum.o</a:t>
              </a:r>
              <a:endParaRPr lang="en-US" sz="24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960B13-AD0E-6541-BD4E-841EEE9E91CD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2251613" y="907297"/>
              <a:ext cx="1034512" cy="2118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E7A6F2-4664-6946-9744-74CA51E1AB20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5355149" y="907297"/>
              <a:ext cx="1200971" cy="423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1CCF1E-4114-1F4E-8677-AD2113321124}"/>
                </a:ext>
              </a:extLst>
            </p:cNvPr>
            <p:cNvSpPr txBox="1"/>
            <p:nvPr/>
          </p:nvSpPr>
          <p:spPr>
            <a:xfrm>
              <a:off x="2439653" y="894940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AE5509-6CEC-5B48-9A92-9CA408589E9C}"/>
                </a:ext>
              </a:extLst>
            </p:cNvPr>
            <p:cNvSpPr txBox="1"/>
            <p:nvPr/>
          </p:nvSpPr>
          <p:spPr>
            <a:xfrm>
              <a:off x="5463356" y="873870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 –c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17C66-0CAD-5A4D-8A91-9791AEABAE79}"/>
              </a:ext>
            </a:extLst>
          </p:cNvPr>
          <p:cNvGrpSpPr/>
          <p:nvPr/>
        </p:nvGrpSpPr>
        <p:grpSpPr>
          <a:xfrm>
            <a:off x="8529970" y="901096"/>
            <a:ext cx="3516719" cy="2361805"/>
            <a:chOff x="8529970" y="901096"/>
            <a:chExt cx="3516719" cy="236180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DCFB859-97B4-6E4D-BEC5-FDE0AF2882E2}"/>
                </a:ext>
              </a:extLst>
            </p:cNvPr>
            <p:cNvSpPr/>
            <p:nvPr/>
          </p:nvSpPr>
          <p:spPr>
            <a:xfrm>
              <a:off x="9977665" y="1723027"/>
              <a:ext cx="2069024" cy="519193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myprog</a:t>
              </a:r>
              <a:endParaRPr lang="en-US" sz="24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CE2AA94-1DE3-6747-A689-D48B88972335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8529970" y="2070384"/>
              <a:ext cx="1444357" cy="112615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7175923-121A-2347-800F-A77FE52B9945}"/>
                </a:ext>
              </a:extLst>
            </p:cNvPr>
            <p:cNvCxnSpPr>
              <a:cxnSpLocks/>
            </p:cNvCxnSpPr>
            <p:nvPr/>
          </p:nvCxnSpPr>
          <p:spPr>
            <a:xfrm>
              <a:off x="8625144" y="901096"/>
              <a:ext cx="1352521" cy="94488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3794166-846E-A241-9CCB-1A525387300C}"/>
                </a:ext>
              </a:extLst>
            </p:cNvPr>
            <p:cNvCxnSpPr>
              <a:cxnSpLocks/>
              <a:stCxn id="31" idx="3"/>
              <a:endCxn id="11" idx="1"/>
            </p:cNvCxnSpPr>
            <p:nvPr/>
          </p:nvCxnSpPr>
          <p:spPr>
            <a:xfrm flipV="1">
              <a:off x="8661663" y="1982624"/>
              <a:ext cx="1316002" cy="199093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F903879-1DC9-B24B-A48B-9A814E537566}"/>
                </a:ext>
              </a:extLst>
            </p:cNvPr>
            <p:cNvSpPr txBox="1"/>
            <p:nvPr/>
          </p:nvSpPr>
          <p:spPr>
            <a:xfrm>
              <a:off x="9217098" y="2616570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ld</a:t>
              </a:r>
              <a:r>
                <a:rPr lang="en-US" dirty="0">
                  <a:solidFill>
                    <a:srgbClr val="C00000"/>
                  </a:solidFill>
                </a:rPr>
                <a:t> – link editor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(called by </a:t>
              </a:r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)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C75CA91-1BF3-AB41-8D2F-B01076B61EB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AB3B34-95D3-99A8-2276-1E1445FF909F}"/>
              </a:ext>
            </a:extLst>
          </p:cNvPr>
          <p:cNvGrpSpPr/>
          <p:nvPr/>
        </p:nvGrpSpPr>
        <p:grpSpPr>
          <a:xfrm>
            <a:off x="101947" y="909415"/>
            <a:ext cx="8559716" cy="2184109"/>
            <a:chOff x="101947" y="909415"/>
            <a:chExt cx="8559716" cy="218410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210CBC2-9BA3-8149-8037-421900336B86}"/>
                </a:ext>
              </a:extLst>
            </p:cNvPr>
            <p:cNvSpPr/>
            <p:nvPr/>
          </p:nvSpPr>
          <p:spPr>
            <a:xfrm>
              <a:off x="101947" y="2574331"/>
              <a:ext cx="2069024" cy="519193"/>
            </a:xfrm>
            <a:prstGeom prst="round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&lt;</a:t>
              </a:r>
              <a:r>
                <a:rPr lang="en-US" sz="2400" dirty="0" err="1"/>
                <a:t>stdio.h</a:t>
              </a:r>
              <a:r>
                <a:rPr lang="en-US" sz="2400" dirty="0"/>
                <a:t>&gt;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8D6AAC9-9D0A-CA4B-B6C7-2CAC1AC757D2}"/>
                </a:ext>
              </a:extLst>
            </p:cNvPr>
            <p:cNvSpPr/>
            <p:nvPr/>
          </p:nvSpPr>
          <p:spPr>
            <a:xfrm>
              <a:off x="101947" y="1781881"/>
              <a:ext cx="2069024" cy="519193"/>
            </a:xfrm>
            <a:prstGeom prst="round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&lt;</a:t>
              </a:r>
              <a:r>
                <a:rPr lang="en-US" sz="2400" dirty="0" err="1"/>
                <a:t>stdlib.h</a:t>
              </a:r>
              <a:r>
                <a:rPr lang="en-US" sz="2400" dirty="0"/>
                <a:t>&gt;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16C399-F026-4240-8426-3AF186DF6E30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2138775" y="2215144"/>
              <a:ext cx="1147350" cy="682277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E3EFCF-4F71-3A47-B7B4-6FE3ED562B81}"/>
                </a:ext>
              </a:extLst>
            </p:cNvPr>
            <p:cNvSpPr txBox="1"/>
            <p:nvPr/>
          </p:nvSpPr>
          <p:spPr>
            <a:xfrm>
              <a:off x="2289646" y="2143243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319F663-F90D-794D-8213-692ADCAE624E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2174014" y="2018976"/>
              <a:ext cx="1112111" cy="196168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6D74C06-3C6A-E263-D0B4-DF84B93A287A}"/>
                </a:ext>
              </a:extLst>
            </p:cNvPr>
            <p:cNvSpPr/>
            <p:nvPr/>
          </p:nvSpPr>
          <p:spPr>
            <a:xfrm>
              <a:off x="3286125" y="1955547"/>
              <a:ext cx="2069024" cy="519193"/>
            </a:xfrm>
            <a:prstGeom prst="roundRect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main.c</a:t>
              </a:r>
              <a:endParaRPr lang="en-US" sz="2400" dirty="0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1CF8568-2307-733A-8F4B-5DBAC48F86EE}"/>
                </a:ext>
              </a:extLst>
            </p:cNvPr>
            <p:cNvSpPr/>
            <p:nvPr/>
          </p:nvSpPr>
          <p:spPr>
            <a:xfrm>
              <a:off x="6592639" y="1922120"/>
              <a:ext cx="2069024" cy="51919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main.o</a:t>
              </a:r>
              <a:endParaRPr lang="en-US" sz="24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3E6FC62-EA6E-BE8A-0D82-8929842FB50D}"/>
                </a:ext>
              </a:extLst>
            </p:cNvPr>
            <p:cNvCxnSpPr>
              <a:cxnSpLocks/>
              <a:stCxn id="4" idx="3"/>
              <a:endCxn id="26" idx="1"/>
            </p:cNvCxnSpPr>
            <p:nvPr/>
          </p:nvCxnSpPr>
          <p:spPr>
            <a:xfrm>
              <a:off x="2251613" y="909415"/>
              <a:ext cx="1034512" cy="1305729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BAE1AC-2D46-B4FB-EC84-ABBA8B5433B9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 flipV="1">
              <a:off x="5391668" y="2181717"/>
              <a:ext cx="1200971" cy="423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26E12F-01E6-59C8-908C-803D7AB784DF}"/>
                </a:ext>
              </a:extLst>
            </p:cNvPr>
            <p:cNvSpPr txBox="1"/>
            <p:nvPr/>
          </p:nvSpPr>
          <p:spPr>
            <a:xfrm>
              <a:off x="2809532" y="141254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15CBEC0-8EDD-CE6C-8F37-D65D1BE8F051}"/>
                </a:ext>
              </a:extLst>
            </p:cNvPr>
            <p:cNvSpPr txBox="1"/>
            <p:nvPr/>
          </p:nvSpPr>
          <p:spPr>
            <a:xfrm>
              <a:off x="5515719" y="2201826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 –c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411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 animBg="1"/>
      <p:bldP spid="2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scii Codes Explained">
            <a:extLst>
              <a:ext uri="{FF2B5EF4-FFF2-40B4-BE49-F238E27FC236}">
                <a16:creationId xmlns:a16="http://schemas.microsoft.com/office/drawing/2014/main" id="{21B61312-1880-5246-AB19-3AB9A690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25" y="37800"/>
            <a:ext cx="6934690" cy="67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818E9F-4926-EE4A-91A9-485C804F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12" y="37800"/>
            <a:ext cx="1566437" cy="502943"/>
          </a:xfrm>
        </p:spPr>
        <p:txBody>
          <a:bodyPr anchor="t"/>
          <a:lstStyle/>
          <a:p>
            <a:r>
              <a:rPr lang="en-US" dirty="0"/>
              <a:t>ASCII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509F5-261F-A148-BBB3-03691D6A4210}"/>
              </a:ext>
            </a:extLst>
          </p:cNvPr>
          <p:cNvSpPr txBox="1"/>
          <p:nvPr/>
        </p:nvSpPr>
        <p:spPr>
          <a:xfrm>
            <a:off x="1124671" y="5073645"/>
            <a:ext cx="292201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ASCII Chars are 0-127 (stored in 8 bits)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AFEB6-69BD-A340-8E70-CE38F970412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63AED-31D8-3C78-4B1B-EFFD84EB9289}"/>
              </a:ext>
            </a:extLst>
          </p:cNvPr>
          <p:cNvSpPr txBox="1"/>
          <p:nvPr/>
        </p:nvSpPr>
        <p:spPr>
          <a:xfrm>
            <a:off x="1739492" y="2644358"/>
            <a:ext cx="280076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\n in c encodes a linefeed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C690E1-9489-11DA-0496-4B242E304F98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540259" y="2438715"/>
            <a:ext cx="597483" cy="39030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3B5382-1977-D336-769F-7E047A9A49C0}"/>
              </a:ext>
            </a:extLst>
          </p:cNvPr>
          <p:cNvSpPr txBox="1"/>
          <p:nvPr/>
        </p:nvSpPr>
        <p:spPr>
          <a:xfrm>
            <a:off x="1444540" y="1844022"/>
            <a:ext cx="309571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\b in c encodes a backspace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77FE1E-0EC2-42BF-137A-253A63EB5ED5}"/>
              </a:ext>
            </a:extLst>
          </p:cNvPr>
          <p:cNvCxnSpPr>
            <a:cxnSpLocks/>
          </p:cNvCxnSpPr>
          <p:nvPr/>
        </p:nvCxnSpPr>
        <p:spPr>
          <a:xfrm>
            <a:off x="4540259" y="2028688"/>
            <a:ext cx="573776" cy="30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5BDB26-0CBF-8286-E79E-683A096AE3D8}"/>
              </a:ext>
            </a:extLst>
          </p:cNvPr>
          <p:cNvSpPr txBox="1"/>
          <p:nvPr/>
        </p:nvSpPr>
        <p:spPr>
          <a:xfrm>
            <a:off x="1440751" y="2237389"/>
            <a:ext cx="32624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\t in c encodes a </a:t>
            </a:r>
            <a:r>
              <a:rPr lang="en-US" dirty="0" err="1"/>
              <a:t>horzontal</a:t>
            </a:r>
            <a:r>
              <a:rPr lang="en-US" dirty="0"/>
              <a:t> tab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264F60-FF1D-E049-2B62-A5701E08C18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703183" y="2233072"/>
            <a:ext cx="410852" cy="1889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B194AD-E3B1-D1FC-64BA-FC6553F2C86C}"/>
              </a:ext>
            </a:extLst>
          </p:cNvPr>
          <p:cNvSpPr txBox="1"/>
          <p:nvPr/>
        </p:nvSpPr>
        <p:spPr>
          <a:xfrm>
            <a:off x="2429154" y="508296"/>
            <a:ext cx="23519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\0 in c encodes a null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63B1AA-835B-3E41-D23F-74ABBEB1AB48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4781080" y="393383"/>
            <a:ext cx="356662" cy="2995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10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013082-ECB7-034E-BB12-BC9789869D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5323" y="722667"/>
            <a:ext cx="11341354" cy="596191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Keep up!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CSE30 gets hard real fast! Do not expect you can do an assignment in 1-2 days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Do not be Shy! Learn to ask questions in lecture and discussion sections!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Raise you hand, send a chat message or call out if I do not see you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I love questions! There are no dumb questions.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rgbClr val="2C895B"/>
                </a:solidFill>
              </a:rPr>
              <a:t>I will go </a:t>
            </a:r>
            <a:r>
              <a:rPr lang="en-US" sz="2600" u="sng" dirty="0">
                <a:solidFill>
                  <a:srgbClr val="2C895B"/>
                </a:solidFill>
              </a:rPr>
              <a:t>too fast</a:t>
            </a:r>
            <a:r>
              <a:rPr lang="en-US" sz="2600" dirty="0">
                <a:solidFill>
                  <a:srgbClr val="2C895B"/>
                </a:solidFill>
              </a:rPr>
              <a:t> in class! You must tell me to slow down!!!</a:t>
            </a:r>
            <a:endParaRPr lang="en-US" sz="20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Come to office hours: </a:t>
            </a:r>
            <a:r>
              <a:rPr lang="en-US" sz="2400" dirty="0">
                <a:solidFill>
                  <a:schemeClr val="tx2"/>
                </a:solidFill>
              </a:rPr>
              <a:t>get to know me,</a:t>
            </a:r>
            <a:r>
              <a:rPr lang="en-US" sz="2400" dirty="0">
                <a:solidFill>
                  <a:srgbClr val="0070C0"/>
                </a:solidFill>
              </a:rPr>
              <a:t> give me a chance to help</a:t>
            </a:r>
            <a:endParaRPr lang="en-US" sz="2400" dirty="0">
              <a:solidFill>
                <a:schemeClr val="accent3"/>
              </a:solidFill>
            </a:endParaRP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I will spend as much time as necessary to help you understand the material</a:t>
            </a:r>
          </a:p>
          <a:p>
            <a:r>
              <a:rPr lang="en-US" sz="2400" u="sng" dirty="0">
                <a:solidFill>
                  <a:srgbClr val="2C895B"/>
                </a:solidFill>
              </a:rPr>
              <a:t>Go to Discussion Sessions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, do the readings, ask the TA’s and Tutors, post to </a:t>
            </a:r>
            <a:r>
              <a:rPr lang="en-US" sz="2400" dirty="0"/>
              <a:t>piazza  - DO THIS PROMPTLY, DO NOT WAIT….</a:t>
            </a:r>
          </a:p>
          <a:p>
            <a:r>
              <a:rPr lang="en-US" sz="2400" dirty="0">
                <a:solidFill>
                  <a:srgbClr val="0070C0"/>
                </a:solidFill>
              </a:rPr>
              <a:t>I highly encourage feedback: See me for all Complaints, requests, etc.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I will never penalize anyone for speaking up, bring your class issues to me I will fix it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D7AD1-D991-5445-90EC-A0175B5F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</p:spPr>
        <p:txBody>
          <a:bodyPr/>
          <a:lstStyle/>
          <a:p>
            <a:r>
              <a:rPr lang="en-US" dirty="0"/>
              <a:t>Survival Tips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DC2DF-D886-4041-99F2-0575BD2F8C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7563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11488"/>
            <a:ext cx="3065293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2BD1EE-418C-D848-A754-005422657D35}"/>
              </a:ext>
            </a:extLst>
          </p:cNvPr>
          <p:cNvSpPr txBox="1">
            <a:spLocks/>
          </p:cNvSpPr>
          <p:nvPr/>
        </p:nvSpPr>
        <p:spPr>
          <a:xfrm>
            <a:off x="2850809" y="1482112"/>
            <a:ext cx="609964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Class Overview, PA 2 and Introduction to C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4259396" y="2127536"/>
            <a:ext cx="3673208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3 - Sept 29, 2022</a:t>
            </a:r>
          </a:p>
        </p:txBody>
      </p:sp>
    </p:spTree>
    <p:extLst>
      <p:ext uri="{BB962C8B-B14F-4D97-AF65-F5344CB8AC3E}">
        <p14:creationId xmlns:p14="http://schemas.microsoft.com/office/powerpoint/2010/main" val="3508340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0604A-8E0F-A34F-9890-02B70C738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200" y="533467"/>
            <a:ext cx="5717799" cy="498768"/>
          </a:xfrm>
        </p:spPr>
        <p:txBody>
          <a:bodyPr/>
          <a:lstStyle/>
          <a:p>
            <a:r>
              <a:rPr lang="en-US" dirty="0">
                <a:solidFill>
                  <a:srgbClr val="F37440"/>
                </a:solidFill>
              </a:rPr>
              <a:t>char &amp; string</a:t>
            </a:r>
            <a:r>
              <a:rPr lang="en-US" dirty="0"/>
              <a:t> </a:t>
            </a:r>
            <a:r>
              <a:rPr lang="en-US" dirty="0">
                <a:solidFill>
                  <a:srgbClr val="F37440"/>
                </a:solidFill>
              </a:rPr>
              <a:t>literals </a:t>
            </a:r>
            <a:r>
              <a:rPr lang="en-US" dirty="0"/>
              <a:t>In 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3B3F8-128B-BA41-81F9-17D7FBA88B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8201" y="1445587"/>
            <a:ext cx="5717798" cy="481517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Usually used to store characters – thus things like file names</a:t>
            </a:r>
          </a:p>
          <a:p>
            <a:r>
              <a:rPr lang="en-US" altLang="en-US" sz="2000" dirty="0">
                <a:solidFill>
                  <a:srgbClr val="F3753F"/>
                </a:solidFill>
              </a:rPr>
              <a:t>char literals: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single quotes </a:t>
            </a:r>
            <a:r>
              <a:rPr lang="en-US" altLang="en-US" sz="2000" dirty="0">
                <a:solidFill>
                  <a:schemeClr val="accent1"/>
                </a:solidFill>
              </a:rPr>
              <a:t>'a'</a:t>
            </a:r>
            <a:endParaRPr lang="en-US" alt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en-US" sz="2000" dirty="0">
                <a:solidFill>
                  <a:srgbClr val="0070C0"/>
                </a:solidFill>
              </a:rPr>
              <a:t>string literals: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Double quotes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chemeClr val="accent1"/>
                </a:solidFill>
              </a:rPr>
              <a:t>"string"</a:t>
            </a:r>
            <a:endParaRPr lang="en-US" altLang="en-US" sz="2000" dirty="0">
              <a:solidFill>
                <a:srgbClr val="0070C0"/>
              </a:solidFill>
            </a:endParaRPr>
          </a:p>
          <a:p>
            <a:r>
              <a:rPr lang="en-US" altLang="en-US" sz="2000" dirty="0">
                <a:solidFill>
                  <a:srgbClr val="0070C0"/>
                </a:solidFill>
              </a:rPr>
              <a:t>Three uses for \ in a C source file</a:t>
            </a:r>
          </a:p>
          <a:p>
            <a:pPr lvl="1"/>
            <a:r>
              <a:rPr lang="en-US" altLang="en-US" sz="1800" dirty="0">
                <a:solidFill>
                  <a:srgbClr val="0070C0"/>
                </a:solidFill>
              </a:rPr>
              <a:t>Characters </a:t>
            </a:r>
            <a:r>
              <a:rPr lang="en-US" altLang="en-US" sz="1800" dirty="0">
                <a:solidFill>
                  <a:srgbClr val="00B050"/>
                </a:solidFill>
              </a:rPr>
              <a:t>inside</a:t>
            </a:r>
            <a:r>
              <a:rPr lang="en-US" altLang="en-US" sz="1800" dirty="0">
                <a:solidFill>
                  <a:srgbClr val="0070C0"/>
                </a:solidFill>
              </a:rPr>
              <a:t> literals that the compiler acts on </a:t>
            </a:r>
            <a:r>
              <a:rPr lang="en-US" altLang="en-US" sz="1800" dirty="0"/>
              <a:t>(all forms of white space, a null) are </a:t>
            </a:r>
            <a:r>
              <a:rPr lang="en-US" altLang="en-US" sz="1800" dirty="0">
                <a:solidFill>
                  <a:srgbClr val="F37440"/>
                </a:solidFill>
              </a:rPr>
              <a:t>encoded</a:t>
            </a:r>
            <a:r>
              <a:rPr lang="en-US" altLang="en-US" sz="1800" dirty="0">
                <a:solidFill>
                  <a:schemeClr val="accent3"/>
                </a:solidFill>
              </a:rPr>
              <a:t> </a:t>
            </a:r>
            <a:r>
              <a:rPr lang="en-US" altLang="en-US" sz="1800" dirty="0">
                <a:solidFill>
                  <a:schemeClr val="accent6"/>
                </a:solidFill>
              </a:rPr>
              <a:t>using a </a:t>
            </a:r>
            <a:r>
              <a:rPr lang="en-US" altLang="en-US" sz="1800" dirty="0">
                <a:solidFill>
                  <a:schemeClr val="accent3"/>
                </a:solidFill>
              </a:rPr>
              <a:t>two-character sequence </a:t>
            </a:r>
            <a:r>
              <a:rPr lang="en-US" altLang="en-US" sz="1800" dirty="0">
                <a:solidFill>
                  <a:schemeClr val="accent6"/>
                </a:solidFill>
              </a:rPr>
              <a:t>starting with a </a:t>
            </a:r>
            <a:r>
              <a:rPr lang="en-US" altLang="en-US" sz="1800" b="1" dirty="0">
                <a:solidFill>
                  <a:srgbClr val="FF0000"/>
                </a:solidFill>
              </a:rPr>
              <a:t>\ </a:t>
            </a:r>
            <a:r>
              <a:rPr lang="en-US" altLang="en-US" sz="1800" dirty="0">
                <a:solidFill>
                  <a:schemeClr val="accent6"/>
                </a:solidFill>
              </a:rPr>
              <a:t>to be used within a literal</a:t>
            </a:r>
          </a:p>
          <a:p>
            <a:pPr lvl="1"/>
            <a:r>
              <a:rPr lang="en-US" altLang="en-US" sz="2000" dirty="0">
                <a:solidFill>
                  <a:schemeClr val="accent6"/>
                </a:solidFill>
              </a:rPr>
              <a:t>to escape the special meaning of the next char \' ,  \" inside literals</a:t>
            </a:r>
          </a:p>
          <a:p>
            <a:pPr lvl="1"/>
            <a:r>
              <a:rPr lang="en-US" altLang="en-US" sz="2000" dirty="0">
                <a:solidFill>
                  <a:schemeClr val="accent6"/>
                </a:solidFill>
              </a:rPr>
              <a:t>Line continuation char \ before a newline at the end of a source line </a:t>
            </a:r>
          </a:p>
        </p:txBody>
      </p:sp>
      <p:graphicFrame>
        <p:nvGraphicFramePr>
          <p:cNvPr id="4" name="Group 53">
            <a:extLst>
              <a:ext uri="{FF2B5EF4-FFF2-40B4-BE49-F238E27FC236}">
                <a16:creationId xmlns:a16="http://schemas.microsoft.com/office/drawing/2014/main" id="{36B31C38-2FDF-1648-A7BF-5458B8EA74D8}"/>
              </a:ext>
            </a:extLst>
          </p:cNvPr>
          <p:cNvGraphicFramePr>
            <a:graphicFrameLocks/>
          </p:cNvGraphicFramePr>
          <p:nvPr/>
        </p:nvGraphicFramePr>
        <p:xfrm>
          <a:off x="6379527" y="261310"/>
          <a:ext cx="5548251" cy="6152500"/>
        </p:xfrm>
        <a:graphic>
          <a:graphicData uri="http://schemas.openxmlformats.org/drawingml/2006/table">
            <a:tbl>
              <a:tblPr/>
              <a:tblGrid>
                <a:gridCol w="1978661">
                  <a:extLst>
                    <a:ext uri="{9D8B030D-6E8A-4147-A177-3AD203B41FA5}">
                      <a16:colId xmlns:a16="http://schemas.microsoft.com/office/drawing/2014/main" val="1082142340"/>
                    </a:ext>
                  </a:extLst>
                </a:gridCol>
                <a:gridCol w="3569590">
                  <a:extLst>
                    <a:ext uri="{9D8B030D-6E8A-4147-A177-3AD203B41FA5}">
                      <a16:colId xmlns:a16="http://schemas.microsoft.com/office/drawing/2014/main" val="862350355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char sequence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Notes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822254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letter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707159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'0'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digit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383739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'\n'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newline char (encoded)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965667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'\r'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carriage return (encoded)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837324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'\t'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tab char (encoded)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1402277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'\b'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back space (encoded)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0759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 char (encoded)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540127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'\\'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 char (escaped)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993620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'\''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single quote (escaped)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73539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'\"'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quote (escaped)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4625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39587FC-8834-EF4F-87CC-E72909A2EC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1945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A0238-6648-7846-8700-15FDE259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0" y="200755"/>
            <a:ext cx="11904800" cy="490274"/>
          </a:xfrm>
        </p:spPr>
        <p:txBody>
          <a:bodyPr/>
          <a:lstStyle/>
          <a:p>
            <a:r>
              <a:rPr lang="en-US" dirty="0"/>
              <a:t>Why literal sequences?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803E4C-83D9-3847-84D4-3C4EC7873069}"/>
              </a:ext>
            </a:extLst>
          </p:cNvPr>
          <p:cNvSpPr/>
          <p:nvPr/>
        </p:nvSpPr>
        <p:spPr bwMode="auto">
          <a:xfrm>
            <a:off x="111760" y="1169490"/>
            <a:ext cx="11062006" cy="492555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'; //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sytax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error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'\n';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// syntax error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World!\n");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\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world");</a:t>
            </a:r>
          </a:p>
          <a:p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("the "string""); // syntax error, which is the ending "</a:t>
            </a:r>
          </a:p>
          <a:p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("the \"string\""); // 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1997-B171-4C4F-8D8B-FAE9749DE1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A9BA5-B927-CCD2-4442-DB00BA423F4E}"/>
              </a:ext>
            </a:extLst>
          </p:cNvPr>
          <p:cNvGrpSpPr/>
          <p:nvPr/>
        </p:nvGrpSpPr>
        <p:grpSpPr>
          <a:xfrm>
            <a:off x="2515895" y="691029"/>
            <a:ext cx="7821063" cy="670499"/>
            <a:chOff x="1097209" y="3018910"/>
            <a:chExt cx="7821063" cy="670499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3B8446-2407-380E-AA34-32BF496CE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210" y="3388242"/>
              <a:ext cx="207026" cy="301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DD9B5B-057B-07A4-21BD-D8C5BFECC60E}"/>
                </a:ext>
              </a:extLst>
            </p:cNvPr>
            <p:cNvSpPr txBox="1"/>
            <p:nvPr/>
          </p:nvSpPr>
          <p:spPr>
            <a:xfrm>
              <a:off x="1097209" y="3018910"/>
              <a:ext cx="782106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newline is whitespace in the source code; a single char ASCII linefeed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F45E1F-4E17-6988-E200-6F15F1D0FD8E}"/>
              </a:ext>
            </a:extLst>
          </p:cNvPr>
          <p:cNvGrpSpPr/>
          <p:nvPr/>
        </p:nvGrpSpPr>
        <p:grpSpPr>
          <a:xfrm>
            <a:off x="2619409" y="1545383"/>
            <a:ext cx="6424817" cy="805254"/>
            <a:chOff x="1140931" y="3681335"/>
            <a:chExt cx="6424817" cy="80525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46CCF5-1F5B-A6AE-F24E-EE55E810FE7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1140931" y="3866001"/>
              <a:ext cx="298335" cy="6205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8A501A-B038-3C65-5668-A65DC6C15092}"/>
                </a:ext>
              </a:extLst>
            </p:cNvPr>
            <p:cNvSpPr txBox="1"/>
            <p:nvPr/>
          </p:nvSpPr>
          <p:spPr>
            <a:xfrm>
              <a:off x="1439266" y="3681335"/>
              <a:ext cx="612648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a newline encoded into a char variable initialization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98DC867-6443-973A-9DC9-60E9C7FC3DC8}"/>
              </a:ext>
            </a:extLst>
          </p:cNvPr>
          <p:cNvGrpSpPr/>
          <p:nvPr/>
        </p:nvGrpSpPr>
        <p:grpSpPr>
          <a:xfrm>
            <a:off x="3983745" y="2506675"/>
            <a:ext cx="4972681" cy="515244"/>
            <a:chOff x="910863" y="3018910"/>
            <a:chExt cx="4972681" cy="515244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334C3CC-4E33-CBC3-6544-F1E7F9C6F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0863" y="3388242"/>
              <a:ext cx="393373" cy="14591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C6B3D7-85FF-6F56-A23C-719C274E5057}"/>
                </a:ext>
              </a:extLst>
            </p:cNvPr>
            <p:cNvSpPr txBox="1"/>
            <p:nvPr/>
          </p:nvSpPr>
          <p:spPr>
            <a:xfrm>
              <a:off x="1097210" y="3018910"/>
              <a:ext cx="478633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newline is whitespace in the source code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0F89C6-7248-A096-2A13-60DC38993A3A}"/>
              </a:ext>
            </a:extLst>
          </p:cNvPr>
          <p:cNvGrpSpPr/>
          <p:nvPr/>
        </p:nvGrpSpPr>
        <p:grpSpPr>
          <a:xfrm>
            <a:off x="4100513" y="3152858"/>
            <a:ext cx="7537019" cy="478461"/>
            <a:chOff x="1434170" y="2447280"/>
            <a:chExt cx="7537019" cy="478461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3EDE107-0748-D65F-B470-9F148DC90681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1434170" y="2631946"/>
              <a:ext cx="433721" cy="2937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0C5C99-245C-1479-55CB-501A97CAB2D1}"/>
                </a:ext>
              </a:extLst>
            </p:cNvPr>
            <p:cNvSpPr txBox="1"/>
            <p:nvPr/>
          </p:nvSpPr>
          <p:spPr>
            <a:xfrm>
              <a:off x="1867891" y="2447280"/>
              <a:ext cx="7103298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a newline encoded into a literal string (anonymous </a:t>
              </a:r>
              <a:r>
                <a:rPr lang="en-US" i="1" dirty="0">
                  <a:solidFill>
                    <a:srgbClr val="FF0000"/>
                  </a:solidFill>
                </a:rPr>
                <a:t>variable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D08E2A-83B5-AEFA-9B2D-11D76305A196}"/>
              </a:ext>
            </a:extLst>
          </p:cNvPr>
          <p:cNvGrpSpPr/>
          <p:nvPr/>
        </p:nvGrpSpPr>
        <p:grpSpPr>
          <a:xfrm>
            <a:off x="2917744" y="5911598"/>
            <a:ext cx="3404475" cy="835233"/>
            <a:chOff x="1366644" y="3215434"/>
            <a:chExt cx="3404475" cy="83523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75FD62C-E9F8-90CD-1E36-185E3808A1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66644" y="3215434"/>
              <a:ext cx="393616" cy="4616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8A090A-1CE9-47B6-77F1-977BA48DE1FC}"/>
                </a:ext>
              </a:extLst>
            </p:cNvPr>
            <p:cNvSpPr txBox="1"/>
            <p:nvPr/>
          </p:nvSpPr>
          <p:spPr>
            <a:xfrm>
              <a:off x="1439266" y="3681335"/>
              <a:ext cx="333185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" is part of the literal string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DABFE2-F003-86EB-C3CB-8802091E8E64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4195327" y="5805486"/>
            <a:ext cx="460966" cy="572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5B0ED2-49D5-8F73-BF49-BF2994E6E527}"/>
              </a:ext>
            </a:extLst>
          </p:cNvPr>
          <p:cNvGrpSpPr/>
          <p:nvPr/>
        </p:nvGrpSpPr>
        <p:grpSpPr>
          <a:xfrm>
            <a:off x="3238501" y="4251990"/>
            <a:ext cx="7677149" cy="431153"/>
            <a:chOff x="941251" y="2385459"/>
            <a:chExt cx="7677149" cy="431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A6B0D4E-DA87-CF44-88EB-C297A87FA8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251" y="2385459"/>
              <a:ext cx="862012" cy="2464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39773D-6E06-A59B-0A32-CAF3A040AA32}"/>
                </a:ext>
              </a:extLst>
            </p:cNvPr>
            <p:cNvSpPr txBox="1"/>
            <p:nvPr/>
          </p:nvSpPr>
          <p:spPr>
            <a:xfrm>
              <a:off x="1867891" y="2447280"/>
              <a:ext cx="6750509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a line continuation: a \ right before a newline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21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9969B4-38F3-7A77-8E50-3AA5E2692A6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1206" y="930666"/>
            <a:ext cx="7861177" cy="58047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solidFill>
                  <a:schemeClr val="accent3"/>
                </a:solidFill>
              </a:rPr>
              <a:t>function protypes</a:t>
            </a:r>
            <a:r>
              <a:rPr lang="en-US" dirty="0"/>
              <a:t>, putting them into a </a:t>
            </a:r>
            <a:r>
              <a:rPr lang="en-US" dirty="0">
                <a:solidFill>
                  <a:srgbClr val="F3753F"/>
                </a:solidFill>
              </a:rPr>
              <a:t>header file</a:t>
            </a:r>
            <a:r>
              <a:rPr lang="en-US" dirty="0"/>
              <a:t>, and including the </a:t>
            </a:r>
            <a:r>
              <a:rPr lang="en-US" dirty="0">
                <a:solidFill>
                  <a:srgbClr val="0070C0"/>
                </a:solidFill>
              </a:rPr>
              <a:t>header file has the following advantages: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dirty="0"/>
              <a:t>Allows </a:t>
            </a:r>
            <a:r>
              <a:rPr lang="en-US" dirty="0">
                <a:solidFill>
                  <a:srgbClr val="0070C0"/>
                </a:solidFill>
              </a:rPr>
              <a:t>any order of function use </a:t>
            </a:r>
            <a:r>
              <a:rPr lang="en-US" dirty="0"/>
              <a:t>as </a:t>
            </a:r>
            <a:r>
              <a:rPr lang="en-US" dirty="0">
                <a:solidFill>
                  <a:schemeClr val="accent3"/>
                </a:solidFill>
              </a:rPr>
              <a:t>the functions are all declared </a:t>
            </a:r>
            <a:r>
              <a:rPr lang="en-US" dirty="0">
                <a:solidFill>
                  <a:srgbClr val="F3753F"/>
                </a:solidFill>
              </a:rPr>
              <a:t>from the point in the file </a:t>
            </a:r>
            <a:r>
              <a:rPr lang="en-US" dirty="0">
                <a:solidFill>
                  <a:schemeClr val="accent3"/>
                </a:solidFill>
              </a:rPr>
              <a:t>where the #include is located </a:t>
            </a:r>
            <a:r>
              <a:rPr lang="en-US" dirty="0">
                <a:solidFill>
                  <a:srgbClr val="F3753F"/>
                </a:solidFill>
              </a:rPr>
              <a:t>until the end of the file </a:t>
            </a:r>
            <a:r>
              <a:rPr lang="en-US" dirty="0"/>
              <a:t>(why we put #include at the top of the file)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dirty="0"/>
              <a:t>Allows the </a:t>
            </a:r>
            <a:r>
              <a:rPr lang="en-US" dirty="0">
                <a:solidFill>
                  <a:srgbClr val="7030A0"/>
                </a:solidFill>
              </a:rPr>
              <a:t>functions to be called from </a:t>
            </a:r>
            <a:r>
              <a:rPr lang="en-US" dirty="0">
                <a:solidFill>
                  <a:schemeClr val="accent1"/>
                </a:solidFill>
              </a:rPr>
              <a:t>functions defined in a different file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Facilitates separate compilation</a:t>
            </a:r>
            <a:r>
              <a:rPr lang="en-US" dirty="0"/>
              <a:t>, as </a:t>
            </a:r>
            <a:r>
              <a:rPr lang="en-US" dirty="0">
                <a:solidFill>
                  <a:schemeClr val="accent1"/>
                </a:solidFill>
              </a:rPr>
              <a:t>refences to function definitions do not need to be resolved </a:t>
            </a:r>
            <a:r>
              <a:rPr lang="en-US" dirty="0"/>
              <a:t>until the </a:t>
            </a:r>
            <a:r>
              <a:rPr lang="en-US" dirty="0">
                <a:solidFill>
                  <a:srgbClr val="7030A0"/>
                </a:solidFill>
              </a:rPr>
              <a:t>object files are recombined by the linker</a:t>
            </a:r>
          </a:p>
          <a:p>
            <a:r>
              <a:rPr lang="en-US" dirty="0"/>
              <a:t>In the examples to the right </a:t>
            </a:r>
          </a:p>
          <a:p>
            <a:pPr lvl="1"/>
            <a:r>
              <a:rPr lang="en-US" dirty="0"/>
              <a:t>The helper function </a:t>
            </a:r>
            <a:r>
              <a:rPr lang="en-US" dirty="0" err="1"/>
              <a:t>funcA</a:t>
            </a:r>
            <a:r>
              <a:rPr lang="en-US" dirty="0"/>
              <a:t>() in </a:t>
            </a:r>
            <a:r>
              <a:rPr lang="en-US" dirty="0" err="1"/>
              <a:t>main.c</a:t>
            </a:r>
            <a:r>
              <a:rPr lang="en-US" dirty="0"/>
              <a:t>, has a function prototype in </a:t>
            </a:r>
            <a:r>
              <a:rPr lang="en-US" dirty="0" err="1"/>
              <a:t>main.h</a:t>
            </a:r>
            <a:r>
              <a:rPr lang="en-US" dirty="0"/>
              <a:t>, so </a:t>
            </a:r>
            <a:r>
              <a:rPr lang="en-US" dirty="0" err="1"/>
              <a:t>funcA</a:t>
            </a:r>
            <a:r>
              <a:rPr lang="en-US" dirty="0"/>
              <a:t>()  does not have to be defined before main() in </a:t>
            </a:r>
            <a:r>
              <a:rPr lang="en-US" dirty="0" err="1"/>
              <a:t>main.c</a:t>
            </a:r>
            <a:endParaRPr lang="en-US" dirty="0"/>
          </a:p>
          <a:p>
            <a:pPr lvl="1"/>
            <a:r>
              <a:rPr lang="en-US" dirty="0"/>
              <a:t>The function </a:t>
            </a:r>
            <a:r>
              <a:rPr lang="en-US" dirty="0" err="1"/>
              <a:t>funcB</a:t>
            </a:r>
            <a:r>
              <a:rPr lang="en-US" dirty="0"/>
              <a:t>() which is defined elsewhere, can be used by #including </a:t>
            </a:r>
            <a:r>
              <a:rPr lang="en-US" dirty="0" err="1"/>
              <a:t>subs.h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9637A5-E713-40EF-6BF8-A0585992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779004" cy="715294"/>
          </a:xfrm>
        </p:spPr>
        <p:txBody>
          <a:bodyPr/>
          <a:lstStyle/>
          <a:p>
            <a:r>
              <a:rPr lang="en-US" dirty="0"/>
              <a:t>Recap: Benefit of Separate Declarations and Definitions</a:t>
            </a:r>
          </a:p>
        </p:txBody>
      </p:sp>
      <p:sp>
        <p:nvSpPr>
          <p:cNvPr id="4" name="Rectangle 28">
            <a:extLst>
              <a:ext uri="{FF2B5EF4-FFF2-40B4-BE49-F238E27FC236}">
                <a16:creationId xmlns:a16="http://schemas.microsoft.com/office/drawing/2014/main" id="{1D9A0947-376D-B2B6-F200-656A5DD59EC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415579" y="3416889"/>
            <a:ext cx="3609087" cy="3318485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alt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main.h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alt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sub.h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{</a:t>
            </a:r>
          </a:p>
          <a:p>
            <a:pPr>
              <a:lnSpc>
                <a:spcPct val="60000"/>
              </a:lnSpc>
            </a:pPr>
            <a:r>
              <a:rPr lang="en-US" alt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alt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z)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 </a:t>
            </a:r>
            <a:r>
              <a:rPr lang="en-US" alt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3F7FF6DE-7078-163F-5F74-B053407EA87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415578" y="2074299"/>
            <a:ext cx="3609087" cy="127672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18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MAIN_H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MAIN_H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4718AD72-B028-539F-A685-550FB5A1A3A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415578" y="731709"/>
            <a:ext cx="3609087" cy="127672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18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SUBS_H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SUBS_H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0201F-5AE8-9387-4ABF-898F492A752D}"/>
              </a:ext>
            </a:extLst>
          </p:cNvPr>
          <p:cNvSpPr txBox="1"/>
          <p:nvPr/>
        </p:nvSpPr>
        <p:spPr>
          <a:xfrm>
            <a:off x="11175718" y="70136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subs.h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D0DAF-90CB-3257-D89B-EDFCE72E69D0}"/>
              </a:ext>
            </a:extLst>
          </p:cNvPr>
          <p:cNvSpPr txBox="1"/>
          <p:nvPr/>
        </p:nvSpPr>
        <p:spPr>
          <a:xfrm>
            <a:off x="11207557" y="20591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main.h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D048B2-CD28-653E-8785-CF3C002312CA}"/>
              </a:ext>
            </a:extLst>
          </p:cNvPr>
          <p:cNvSpPr txBox="1"/>
          <p:nvPr/>
        </p:nvSpPr>
        <p:spPr>
          <a:xfrm>
            <a:off x="11200901" y="34290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main.c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6AA02E-5AAD-61F2-E53F-D298F025F5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301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9CD9F-32A4-AF47-B9E8-8D45B4B856A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4646" y="1163794"/>
            <a:ext cx="11422707" cy="498029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Linkage</a:t>
            </a:r>
            <a:r>
              <a:rPr lang="en-US" sz="2200" dirty="0"/>
              <a:t> determines whether an object (like a variable or a function) can be referenced </a:t>
            </a:r>
            <a:r>
              <a:rPr lang="en-US" sz="2200" dirty="0">
                <a:solidFill>
                  <a:srgbClr val="0070C0"/>
                </a:solidFill>
              </a:rPr>
              <a:t>outside the file it defined in</a:t>
            </a:r>
          </a:p>
          <a:p>
            <a:r>
              <a:rPr lang="en-US" sz="2200" dirty="0">
                <a:solidFill>
                  <a:srgbClr val="0070C0"/>
                </a:solidFill>
              </a:rPr>
              <a:t>External Linkage: </a:t>
            </a:r>
            <a:r>
              <a:rPr lang="en-US" sz="2200" dirty="0"/>
              <a:t>function and variables with external linkage can be referenced anywhere in the entire program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Global variables and functions have external linkage by </a:t>
            </a:r>
            <a:r>
              <a:rPr lang="en-US" sz="2200" b="1" dirty="0">
                <a:solidFill>
                  <a:srgbClr val="2C895B"/>
                </a:solidFill>
              </a:rPr>
              <a:t>default</a:t>
            </a:r>
          </a:p>
          <a:p>
            <a:r>
              <a:rPr lang="en-US" sz="2200" dirty="0">
                <a:solidFill>
                  <a:srgbClr val="0070C0"/>
                </a:solidFill>
              </a:rPr>
              <a:t>Internal Linkage</a:t>
            </a:r>
            <a:r>
              <a:rPr lang="en-US" sz="2200" dirty="0"/>
              <a:t>: function and global variables with internal linkage can only be referenced in the same file</a:t>
            </a:r>
          </a:p>
          <a:p>
            <a:pPr lvl="1"/>
            <a:r>
              <a:rPr lang="en-US" sz="2200" dirty="0"/>
              <a:t>Global variables and functions can be </a:t>
            </a:r>
            <a:r>
              <a:rPr lang="en-US" sz="2200" dirty="0">
                <a:solidFill>
                  <a:schemeClr val="accent1"/>
                </a:solidFill>
              </a:rPr>
              <a:t>changed to internal linkage</a:t>
            </a:r>
            <a:r>
              <a:rPr lang="en-US" sz="2200" dirty="0"/>
              <a:t> by using the keyword </a:t>
            </a:r>
            <a:r>
              <a:rPr lang="en-US" sz="2200" dirty="0">
                <a:solidFill>
                  <a:srgbClr val="FF0000"/>
                </a:solidFill>
              </a:rPr>
              <a:t>static</a:t>
            </a:r>
          </a:p>
          <a:p>
            <a:r>
              <a:rPr lang="en-US" sz="2200" dirty="0">
                <a:solidFill>
                  <a:srgbClr val="0070C0"/>
                </a:solidFill>
              </a:rPr>
              <a:t>No Linkage across files: </a:t>
            </a:r>
            <a:r>
              <a:rPr lang="en-US" sz="2200" dirty="0">
                <a:solidFill>
                  <a:schemeClr val="tx2"/>
                </a:solidFill>
              </a:rPr>
              <a:t>function parameters, variables defined inside a function (without a keyword extern - declaration)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939BDE-8AC6-E34C-9124-A2462591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170490" cy="715294"/>
          </a:xfrm>
        </p:spPr>
        <p:txBody>
          <a:bodyPr/>
          <a:lstStyle/>
          <a:p>
            <a:r>
              <a:rPr lang="en-US" dirty="0"/>
              <a:t>Controlling Linkage Across Files in Multi-File C Programs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310C9-BF53-EB41-9D6C-4D0AA66055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816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40A806-1C8E-AC41-85A1-80CBF357E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61" y="-42571"/>
            <a:ext cx="10515600" cy="593141"/>
          </a:xfrm>
        </p:spPr>
        <p:txBody>
          <a:bodyPr/>
          <a:lstStyle/>
          <a:p>
            <a:r>
              <a:rPr lang="en-US" dirty="0"/>
              <a:t>Linkage Example - Simplified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64380A-755C-9E4A-80C3-42E3B78F253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0506" y="4395984"/>
            <a:ext cx="10856068" cy="236433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cs typeface="Consolas" panose="020B0609020204030204" pitchFamily="49" charset="0"/>
              </a:rPr>
              <a:t>Use the keyword </a:t>
            </a:r>
            <a:r>
              <a:rPr lang="en-US" sz="2200" dirty="0">
                <a:solidFill>
                  <a:srgbClr val="2C895B"/>
                </a:solidFill>
                <a:cs typeface="Consolas" panose="020B0609020204030204" pitchFamily="49" charset="0"/>
              </a:rPr>
              <a:t>extern</a:t>
            </a:r>
            <a:r>
              <a:rPr lang="en-US" sz="2200" dirty="0">
                <a:cs typeface="Consolas" panose="020B0609020204030204" pitchFamily="49" charset="0"/>
              </a:rPr>
              <a:t> to declare a global variable, </a:t>
            </a:r>
            <a:r>
              <a:rPr lang="en-US" sz="2200" dirty="0">
                <a:solidFill>
                  <a:srgbClr val="F37440"/>
                </a:solidFill>
                <a:cs typeface="Consolas" panose="020B0609020204030204" pitchFamily="49" charset="0"/>
              </a:rPr>
              <a:t>not needed </a:t>
            </a:r>
            <a:r>
              <a:rPr lang="en-US" sz="2200" dirty="0">
                <a:cs typeface="Consolas" panose="020B0609020204030204" pitchFamily="49" charset="0"/>
              </a:rPr>
              <a:t>for functions</a:t>
            </a:r>
          </a:p>
          <a:p>
            <a:r>
              <a:rPr lang="en-US" sz="2200" dirty="0">
                <a:cs typeface="Consolas" panose="020B0609020204030204" pitchFamily="49" charset="0"/>
              </a:rPr>
              <a:t>Use of the keyword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static</a:t>
            </a:r>
            <a:r>
              <a:rPr lang="en-US" sz="2200" dirty="0">
                <a:cs typeface="Consolas" panose="020B0609020204030204" pitchFamily="49" charset="0"/>
              </a:rPr>
              <a:t> in front of a </a:t>
            </a:r>
            <a:r>
              <a:rPr lang="en-US" sz="2200" dirty="0">
                <a:solidFill>
                  <a:srgbClr val="7030A0"/>
                </a:solidFill>
                <a:cs typeface="Consolas" panose="020B0609020204030204" pitchFamily="49" charset="0"/>
              </a:rPr>
              <a:t>global variable </a:t>
            </a:r>
            <a:r>
              <a:rPr lang="en-US" sz="2200" dirty="0">
                <a:cs typeface="Consolas" panose="020B0609020204030204" pitchFamily="49" charset="0"/>
              </a:rPr>
              <a:t>or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anose="020B0609020204030204" pitchFamily="49" charset="0"/>
              </a:rPr>
              <a:t>function</a:t>
            </a:r>
            <a:r>
              <a:rPr lang="en-US" sz="2200" dirty="0">
                <a:cs typeface="Consolas" panose="020B0609020204030204" pitchFamily="49" charset="0"/>
              </a:rPr>
              <a:t> definition makes it </a:t>
            </a:r>
            <a:r>
              <a:rPr lang="en-US" sz="2200" dirty="0">
                <a:solidFill>
                  <a:srgbClr val="F37440"/>
                </a:solidFill>
                <a:cs typeface="Consolas" panose="020B0609020204030204" pitchFamily="49" charset="0"/>
              </a:rPr>
              <a:t>private to the file they are defined in</a:t>
            </a:r>
          </a:p>
          <a:p>
            <a:r>
              <a:rPr lang="en-US" sz="2200" dirty="0">
                <a:solidFill>
                  <a:schemeClr val="accent1"/>
                </a:solidFill>
                <a:cs typeface="Consolas" panose="020B0609020204030204" pitchFamily="49" charset="0"/>
              </a:rPr>
              <a:t>Function definitions in different files (translation units) </a:t>
            </a:r>
            <a:r>
              <a:rPr lang="en-US" sz="2200" dirty="0">
                <a:cs typeface="Consolas" panose="020B0609020204030204" pitchFamily="49" charset="0"/>
              </a:rPr>
              <a:t>can re-use the same name if </a:t>
            </a:r>
            <a:r>
              <a:rPr lang="en-US" sz="2200" dirty="0">
                <a:solidFill>
                  <a:schemeClr val="accent3"/>
                </a:solidFill>
                <a:cs typeface="Consolas" panose="020B0609020204030204" pitchFamily="49" charset="0"/>
              </a:rPr>
              <a:t>at most one has </a:t>
            </a:r>
            <a:r>
              <a:rPr lang="en-US" sz="2200" b="1" dirty="0">
                <a:solidFill>
                  <a:schemeClr val="accent3"/>
                </a:solidFill>
                <a:cs typeface="Consolas" panose="020B0609020204030204" pitchFamily="49" charset="0"/>
              </a:rPr>
              <a:t>external</a:t>
            </a:r>
            <a:r>
              <a:rPr lang="en-US" sz="2200" dirty="0">
                <a:solidFill>
                  <a:schemeClr val="accent3"/>
                </a:solidFill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accent3"/>
                </a:solidFill>
                <a:cs typeface="Consolas" panose="020B0609020204030204" pitchFamily="49" charset="0"/>
              </a:rPr>
              <a:t>linkage (all others must be internal linkage)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0DF27E-1809-0342-A8D0-846372C264AC}"/>
              </a:ext>
            </a:extLst>
          </p:cNvPr>
          <p:cNvGrpSpPr/>
          <p:nvPr/>
        </p:nvGrpSpPr>
        <p:grpSpPr>
          <a:xfrm>
            <a:off x="8085165" y="1548116"/>
            <a:ext cx="3088674" cy="1459211"/>
            <a:chOff x="8175956" y="137594"/>
            <a:chExt cx="3088674" cy="1459211"/>
          </a:xfrm>
        </p:grpSpPr>
        <p:sp>
          <p:nvSpPr>
            <p:cNvPr id="4" name="Content Placeholder 1">
              <a:extLst>
                <a:ext uri="{FF2B5EF4-FFF2-40B4-BE49-F238E27FC236}">
                  <a16:creationId xmlns:a16="http://schemas.microsoft.com/office/drawing/2014/main" id="{30B5EE00-D140-BA42-9364-A8B626DE6126}"/>
                </a:ext>
              </a:extLst>
            </p:cNvPr>
            <p:cNvSpPr txBox="1">
              <a:spLocks/>
            </p:cNvSpPr>
            <p:nvPr/>
          </p:nvSpPr>
          <p:spPr>
            <a:xfrm>
              <a:off x="8175956" y="599259"/>
              <a:ext cx="3088674" cy="9975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extern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int global0;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(int);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DD057E-3326-3B4A-B3B1-D9C21C294D26}"/>
                </a:ext>
              </a:extLst>
            </p:cNvPr>
            <p:cNvSpPr txBox="1"/>
            <p:nvPr/>
          </p:nvSpPr>
          <p:spPr>
            <a:xfrm>
              <a:off x="8681793" y="137594"/>
              <a:ext cx="13484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file </a:t>
              </a:r>
              <a:r>
                <a:rPr lang="en-US" sz="2400" dirty="0" err="1">
                  <a:solidFill>
                    <a:schemeClr val="tx2"/>
                  </a:solidFill>
                </a:rPr>
                <a:t>foo.h</a:t>
              </a:r>
              <a:endParaRPr lang="en-US" sz="2400" dirty="0">
                <a:solidFill>
                  <a:srgbClr val="2C895B"/>
                </a:solidFill>
              </a:endParaRPr>
            </a:p>
          </p:txBody>
        </p:sp>
      </p:grp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84B9A3E-4044-2A4F-A8CE-FD51C931B234}"/>
              </a:ext>
            </a:extLst>
          </p:cNvPr>
          <p:cNvSpPr txBox="1">
            <a:spLocks/>
          </p:cNvSpPr>
          <p:nvPr/>
        </p:nvSpPr>
        <p:spPr>
          <a:xfrm>
            <a:off x="419290" y="617489"/>
            <a:ext cx="6867831" cy="35815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foo.h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global0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1;       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external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int global2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// internal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(int x)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external linkage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int y;            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internal linkage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790AF-BA2D-0C47-B961-F382A390610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374F9-7B33-8347-A88B-B242C2D022F5}"/>
              </a:ext>
            </a:extLst>
          </p:cNvPr>
          <p:cNvSpPr txBox="1"/>
          <p:nvPr/>
        </p:nvSpPr>
        <p:spPr>
          <a:xfrm>
            <a:off x="5956307" y="617489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file </a:t>
            </a:r>
            <a:r>
              <a:rPr lang="en-US" sz="2400" dirty="0" err="1">
                <a:solidFill>
                  <a:schemeClr val="tx2"/>
                </a:solidFill>
              </a:rPr>
              <a:t>foo.c</a:t>
            </a:r>
            <a:endParaRPr lang="en-US" sz="2400" dirty="0">
              <a:solidFill>
                <a:srgbClr val="F37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64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965045"/>
            <a:ext cx="11331909" cy="559712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2"/>
                </a:solidFill>
                <a:cs typeface="Cambria"/>
              </a:rPr>
              <a:t>C variables have one of the following lifetimes (durations)</a:t>
            </a: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cs typeface="Cambria"/>
              </a:rPr>
              <a:t>Static Storage Lifetime: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program is executing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solidFill>
                  <a:srgbClr val="2C895B"/>
                </a:solidFill>
                <a:cs typeface="Cambria"/>
              </a:rPr>
              <a:t>Storage allocated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and initialized </a:t>
            </a:r>
            <a:r>
              <a:rPr lang="en-US" sz="2400" b="1" dirty="0">
                <a:solidFill>
                  <a:srgbClr val="2C895B"/>
                </a:solidFill>
                <a:cs typeface="Cambria"/>
              </a:rPr>
              <a:t>prior to runtime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(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implicit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 default = 0)</a:t>
            </a:r>
          </a:p>
          <a:p>
            <a:pPr lvl="3">
              <a:lnSpc>
                <a:spcPct val="100000"/>
              </a:lnSpc>
            </a:pPr>
            <a:endParaRPr lang="en-US" sz="12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cs typeface="Cambria"/>
              </a:rPr>
              <a:t>Automatic Storage Lifetime: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enclosing block is activated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solidFill>
                  <a:srgbClr val="2C895B"/>
                </a:solidFill>
                <a:cs typeface="Cambria"/>
              </a:rPr>
              <a:t>Storage allocated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and is not implicitly initialized (value = garbage) by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executing code when entering scope</a:t>
            </a:r>
          </a:p>
          <a:p>
            <a:pPr lvl="3">
              <a:lnSpc>
                <a:spcPct val="100000"/>
              </a:lnSpc>
            </a:pPr>
            <a:endParaRPr lang="en-US" sz="12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Cambria"/>
              </a:rPr>
              <a:t>Allocated Storage Lifetime: </a:t>
            </a:r>
            <a:r>
              <a:rPr lang="en-US" sz="2400" dirty="0">
                <a:solidFill>
                  <a:schemeClr val="tx2"/>
                </a:solidFill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from point of allocation until freed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solidFill>
                  <a:srgbClr val="2C895B"/>
                </a:solidFill>
                <a:cs typeface="Cambria"/>
              </a:rPr>
              <a:t>Storage allocated by call to </a:t>
            </a:r>
            <a:r>
              <a:rPr lang="en-US" sz="2400" dirty="0">
                <a:solidFill>
                  <a:srgbClr val="0070C0"/>
                </a:solidFill>
                <a:cs typeface="Cambria"/>
              </a:rPr>
              <a:t>an allocator function (malloc() etc.) at runtime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and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is not implicitly initialized (value = garbage) - one allocator does initialize to zero at runtime </a:t>
            </a:r>
            <a:r>
              <a:rPr lang="en-US" sz="2400" dirty="0" err="1">
                <a:solidFill>
                  <a:srgbClr val="FF0000"/>
                </a:solidFill>
                <a:cs typeface="Cambria"/>
              </a:rPr>
              <a:t>calloc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() – later in course</a:t>
            </a:r>
          </a:p>
          <a:p>
            <a:pPr lvl="3">
              <a:lnSpc>
                <a:spcPct val="100000"/>
              </a:lnSpc>
            </a:pPr>
            <a:endParaRPr lang="en-US" sz="11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Cambria"/>
              </a:rPr>
              <a:t>Thread Storage Lifetime: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thread is executing </a:t>
            </a:r>
            <a:r>
              <a:rPr lang="en-US" sz="2400" dirty="0">
                <a:cs typeface="Cambria"/>
              </a:rPr>
              <a:t>(not CSE 30)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Storage Durations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59DB7-C543-A941-96BA-39523EDFF9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567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50733"/>
            <a:ext cx="7465848" cy="455603"/>
          </a:xfrm>
        </p:spPr>
        <p:txBody>
          <a:bodyPr/>
          <a:lstStyle/>
          <a:p>
            <a:r>
              <a:rPr lang="en-US" dirty="0"/>
              <a:t>Static Storage Duration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12875C-70B5-F248-A9B8-5A136261B9D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78617" y="490697"/>
            <a:ext cx="5817383" cy="61254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Sadly, the keyword </a:t>
            </a:r>
            <a:r>
              <a:rPr lang="en-US" sz="2400" dirty="0">
                <a:solidFill>
                  <a:schemeClr val="accent1"/>
                </a:solidFill>
              </a:rPr>
              <a:t>static</a:t>
            </a:r>
            <a:r>
              <a:rPr lang="en-US" sz="2400" dirty="0">
                <a:solidFill>
                  <a:schemeClr val="tx2"/>
                </a:solidFill>
              </a:rPr>
              <a:t> has </a:t>
            </a:r>
            <a:r>
              <a:rPr lang="en-US" sz="2400" dirty="0">
                <a:solidFill>
                  <a:schemeClr val="accent1"/>
                </a:solidFill>
              </a:rPr>
              <a:t>more than one meaning</a:t>
            </a:r>
            <a:r>
              <a:rPr lang="en-US" sz="2400" dirty="0">
                <a:solidFill>
                  <a:schemeClr val="tx2"/>
                </a:solidFill>
              </a:rPr>
              <a:t> (in </a:t>
            </a:r>
            <a:r>
              <a:rPr lang="en-US" sz="2400" dirty="0">
                <a:solidFill>
                  <a:schemeClr val="accent3"/>
                </a:solidFill>
              </a:rPr>
              <a:t>addition to controlling linkage</a:t>
            </a:r>
            <a:r>
              <a:rPr lang="en-US" sz="2400" dirty="0">
                <a:solidFill>
                  <a:schemeClr val="tx2"/>
                </a:solidFill>
              </a:rPr>
              <a:t>) when used with variables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Variables defined </a:t>
            </a:r>
            <a:r>
              <a:rPr lang="en-US" sz="2400" b="1" dirty="0">
                <a:solidFill>
                  <a:srgbClr val="0070C0"/>
                </a:solidFill>
              </a:rPr>
              <a:t>with the storage class specifier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always have </a:t>
            </a:r>
            <a:r>
              <a:rPr lang="en-US" sz="2400" dirty="0">
                <a:solidFill>
                  <a:srgbClr val="F3753F"/>
                </a:solidFill>
              </a:rPr>
              <a:t>static storage duration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accent3"/>
                </a:solidFill>
              </a:rPr>
              <a:t>including variables with block scope</a:t>
            </a:r>
          </a:p>
          <a:p>
            <a:r>
              <a:rPr lang="en-US" sz="2400" dirty="0">
                <a:solidFill>
                  <a:srgbClr val="0070C0"/>
                </a:solidFill>
              </a:rPr>
              <a:t>Global variables </a:t>
            </a:r>
            <a:r>
              <a:rPr lang="en-US" sz="2400" b="1" dirty="0">
                <a:solidFill>
                  <a:srgbClr val="7030A0"/>
                </a:solidFill>
              </a:rPr>
              <a:t>without the storage class specifier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also </a:t>
            </a:r>
            <a:r>
              <a:rPr lang="en-US" sz="2400" dirty="0">
                <a:solidFill>
                  <a:srgbClr val="F3753F"/>
                </a:solidFill>
              </a:rPr>
              <a:t>have static storage duration</a:t>
            </a:r>
          </a:p>
          <a:p>
            <a:r>
              <a:rPr lang="en-US" sz="2400" dirty="0"/>
              <a:t>All variables with </a:t>
            </a:r>
            <a:r>
              <a:rPr lang="en-US" sz="2400" dirty="0">
                <a:solidFill>
                  <a:srgbClr val="FF0000"/>
                </a:solidFill>
              </a:rPr>
              <a:t>static storage duration are allocated space and initialized before execution starts </a:t>
            </a:r>
            <a:r>
              <a:rPr lang="en-US" sz="2400" dirty="0"/>
              <a:t>(default is 0)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FA78341-E638-DA45-AE8E-035C91C60A83}"/>
              </a:ext>
            </a:extLst>
          </p:cNvPr>
          <p:cNvSpPr txBox="1">
            <a:spLocks/>
          </p:cNvSpPr>
          <p:nvPr/>
        </p:nvSpPr>
        <p:spPr>
          <a:xfrm>
            <a:off x="7613958" y="5161380"/>
            <a:ext cx="1846079" cy="14547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% ./</a:t>
            </a:r>
            <a:r>
              <a:rPr lang="en-US" sz="2400" dirty="0" err="1"/>
              <a:t>a.out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1 2 3 4 5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6189343" y="66900"/>
            <a:ext cx="5888476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unused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//global static storage duration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s=0;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//static storage duration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s += 1;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  <a:endParaRPr lang="en-US" sz="18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5;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", foo());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15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animBg="1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1BF5-E617-4640-B83A-D73C358A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695423" cy="596891"/>
          </a:xfrm>
        </p:spPr>
        <p:txBody>
          <a:bodyPr/>
          <a:lstStyle/>
          <a:p>
            <a:r>
              <a:rPr lang="en-US" dirty="0"/>
              <a:t>Linux/Unix Process and Standard I/O (CSE 15L) - </a:t>
            </a:r>
            <a:r>
              <a:rPr lang="en-US" dirty="0">
                <a:solidFill>
                  <a:srgbClr val="2C895B"/>
                </a:solidFill>
              </a:rPr>
              <a:t>Defaults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3FD2BB-F055-5D47-A657-5515A4093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" t="3814" r="2606" b="4714"/>
          <a:stretch/>
        </p:blipFill>
        <p:spPr bwMode="auto">
          <a:xfrm>
            <a:off x="1049811" y="922343"/>
            <a:ext cx="10092377" cy="594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898F51-EB2F-9846-8D46-DEBFB744BFA3}"/>
              </a:ext>
            </a:extLst>
          </p:cNvPr>
          <p:cNvGrpSpPr/>
          <p:nvPr/>
        </p:nvGrpSpPr>
        <p:grpSpPr>
          <a:xfrm>
            <a:off x="3562390" y="3490592"/>
            <a:ext cx="3579826" cy="836061"/>
            <a:chOff x="3562390" y="3490592"/>
            <a:chExt cx="3579826" cy="8360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DB0993-C5FE-0944-BF5D-460340AF4CBA}"/>
                </a:ext>
              </a:extLst>
            </p:cNvPr>
            <p:cNvSpPr txBox="1"/>
            <p:nvPr/>
          </p:nvSpPr>
          <p:spPr>
            <a:xfrm>
              <a:off x="3562390" y="3490592"/>
              <a:ext cx="357982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Linux OS "file descriptor number"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510241D7-C974-1447-8213-FA60BF0C20E1}"/>
                </a:ext>
              </a:extLst>
            </p:cNvPr>
            <p:cNvSpPr/>
            <p:nvPr/>
          </p:nvSpPr>
          <p:spPr>
            <a:xfrm rot="10800000">
              <a:off x="5082797" y="3886599"/>
              <a:ext cx="231006" cy="440054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CE545F4-851E-CE49-855A-673654D64360}"/>
              </a:ext>
            </a:extLst>
          </p:cNvPr>
          <p:cNvGrpSpPr/>
          <p:nvPr/>
        </p:nvGrpSpPr>
        <p:grpSpPr>
          <a:xfrm>
            <a:off x="3336251" y="784870"/>
            <a:ext cx="3403496" cy="809387"/>
            <a:chOff x="3336251" y="784870"/>
            <a:chExt cx="3403496" cy="8093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98ABB1-371F-7948-A9BF-4A982A074293}"/>
                </a:ext>
              </a:extLst>
            </p:cNvPr>
            <p:cNvSpPr txBox="1"/>
            <p:nvPr/>
          </p:nvSpPr>
          <p:spPr>
            <a:xfrm>
              <a:off x="3336251" y="784870"/>
              <a:ext cx="340349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 </a:t>
              </a:r>
              <a:r>
                <a:rPr lang="en-US" dirty="0" err="1">
                  <a:solidFill>
                    <a:srgbClr val="0070C0"/>
                  </a:solidFill>
                </a:rPr>
                <a:t>stdio</a:t>
              </a:r>
              <a:r>
                <a:rPr lang="en-US" dirty="0">
                  <a:solidFill>
                    <a:srgbClr val="0070C0"/>
                  </a:solidFill>
                </a:rPr>
                <a:t> file handle/pointer (file *)</a:t>
              </a:r>
            </a:p>
          </p:txBody>
        </p:sp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9D447373-5ED8-9B4D-AC3E-2E1120365252}"/>
                </a:ext>
              </a:extLst>
            </p:cNvPr>
            <p:cNvSpPr/>
            <p:nvPr/>
          </p:nvSpPr>
          <p:spPr>
            <a:xfrm rot="10800000">
              <a:off x="5932271" y="1154203"/>
              <a:ext cx="231006" cy="440054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FFD0471-5FD6-BC4E-ADC5-2D3813E04503}"/>
              </a:ext>
            </a:extLst>
          </p:cNvPr>
          <p:cNvSpPr txBox="1"/>
          <p:nvPr/>
        </p:nvSpPr>
        <p:spPr>
          <a:xfrm>
            <a:off x="4998467" y="2140699"/>
            <a:ext cx="3482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0E197-F97D-2045-9146-536DEAAF098A}"/>
              </a:ext>
            </a:extLst>
          </p:cNvPr>
          <p:cNvSpPr txBox="1"/>
          <p:nvPr/>
        </p:nvSpPr>
        <p:spPr>
          <a:xfrm rot="5400000">
            <a:off x="1692523" y="3866944"/>
            <a:ext cx="2495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A0D771-6051-9B4F-911E-743EF71C4AFA}"/>
              </a:ext>
            </a:extLst>
          </p:cNvPr>
          <p:cNvSpPr txBox="1"/>
          <p:nvPr/>
        </p:nvSpPr>
        <p:spPr>
          <a:xfrm>
            <a:off x="1212887" y="2242235"/>
            <a:ext cx="22108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echo input to 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A256B-B93F-D847-A0CC-C62EE9B6BD1E}"/>
              </a:ext>
            </a:extLst>
          </p:cNvPr>
          <p:cNvSpPr txBox="1"/>
          <p:nvPr/>
        </p:nvSpPr>
        <p:spPr>
          <a:xfrm>
            <a:off x="7687010" y="4106626"/>
            <a:ext cx="2591523" cy="1015663"/>
          </a:xfrm>
          <a:prstGeom prst="rect">
            <a:avLst/>
          </a:prstGeom>
          <a:solidFill>
            <a:srgbClr val="74C3FF"/>
          </a:solidFill>
        </p:spPr>
        <p:txBody>
          <a:bodyPr wrap="square">
            <a:spAutoFit/>
          </a:bodyPr>
          <a:lstStyle/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THIS IS A TEST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E7B5D30-01A9-474E-B219-001AC2BC6395}"/>
              </a:ext>
            </a:extLst>
          </p:cNvPr>
          <p:cNvSpPr txBox="1">
            <a:spLocks/>
          </p:cNvSpPr>
          <p:nvPr/>
        </p:nvSpPr>
        <p:spPr>
          <a:xfrm>
            <a:off x="2242581" y="5843541"/>
            <a:ext cx="4760191" cy="8857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I/O Is not part of C it is supplied in the runtime environment: standard C library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B3013A-BA10-0D4C-B716-CD8680CCD3F8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0598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 animBg="1"/>
      <p:bldP spid="13" grpId="0" animBg="1"/>
      <p:bldP spid="1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B5CA00-8DC0-3142-A4E5-B758A8A07B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5360" y="613470"/>
            <a:ext cx="8459392" cy="57255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400" dirty="0">
                <a:solidFill>
                  <a:srgbClr val="2C895B"/>
                </a:solidFill>
              </a:rPr>
              <a:t>Read/write </a:t>
            </a:r>
            <a:r>
              <a:rPr lang="en-US" altLang="en-US" sz="2400" dirty="0">
                <a:solidFill>
                  <a:schemeClr val="tx2"/>
                </a:solidFill>
              </a:rPr>
              <a:t>functions </a:t>
            </a:r>
            <a:r>
              <a:rPr lang="en-US" altLang="en-US" sz="2400" i="1" dirty="0">
                <a:solidFill>
                  <a:srgbClr val="0070C0"/>
                </a:solidFill>
              </a:rPr>
              <a:t>advance</a:t>
            </a:r>
            <a:r>
              <a:rPr lang="en-US" altLang="en-US" sz="2400" dirty="0">
                <a:solidFill>
                  <a:srgbClr val="0070C0"/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altLang="en-US" sz="2400" dirty="0"/>
              <a:t> </a:t>
            </a:r>
            <a:r>
              <a:rPr lang="en-US" altLang="en-US" sz="2400" b="1" i="1" dirty="0">
                <a:solidFill>
                  <a:schemeClr val="accent5"/>
                </a:solidFill>
              </a:rPr>
              <a:t>file position pointer </a:t>
            </a:r>
            <a:r>
              <a:rPr lang="en-US" altLang="en-US" sz="2400" dirty="0">
                <a:solidFill>
                  <a:srgbClr val="2C895B"/>
                </a:solidFill>
              </a:rPr>
              <a:t>from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TOF </a:t>
            </a:r>
            <a:r>
              <a:rPr lang="en-US" altLang="en-US" sz="2400" dirty="0">
                <a:solidFill>
                  <a:srgbClr val="2C895B"/>
                </a:solidFill>
              </a:rPr>
              <a:t>towards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EOF </a:t>
            </a:r>
            <a:r>
              <a:rPr lang="en-US" altLang="en-US" sz="2400" dirty="0">
                <a:solidFill>
                  <a:srgbClr val="FF0000"/>
                </a:solidFill>
              </a:rPr>
              <a:t>on each I/O</a:t>
            </a:r>
          </a:p>
          <a:p>
            <a:pPr lvl="1"/>
            <a:r>
              <a:rPr lang="en-US" altLang="en-US" sz="2400" dirty="0">
                <a:solidFill>
                  <a:srgbClr val="FF0000"/>
                </a:solidFill>
              </a:rPr>
              <a:t>Moves towards EOF by number of bytes read/written</a:t>
            </a:r>
          </a:p>
          <a:p>
            <a:r>
              <a:rPr lang="en-US" altLang="en-US" sz="2400" dirty="0">
                <a:solidFill>
                  <a:schemeClr val="accent1"/>
                </a:solidFill>
              </a:rPr>
              <a:t>S</a:t>
            </a:r>
            <a:r>
              <a:rPr lang="en-US" altLang="en-US" sz="2400" dirty="0">
                <a:solidFill>
                  <a:srgbClr val="0070C0"/>
                </a:solidFill>
              </a:rPr>
              <a:t>equential I/O </a:t>
            </a:r>
            <a:r>
              <a:rPr lang="en-US" altLang="en-US" sz="2400" dirty="0">
                <a:solidFill>
                  <a:schemeClr val="tx2"/>
                </a:solidFill>
              </a:rPr>
              <a:t>(sequential read &amp; sequential write)</a:t>
            </a:r>
          </a:p>
          <a:p>
            <a:pPr lvl="1"/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READ: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0070C0"/>
                </a:solidFill>
              </a:rPr>
              <a:t>After the last byte is read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in a file, additional reads results in a </a:t>
            </a:r>
            <a:r>
              <a:rPr lang="en-US" altLang="en-US" sz="2400" dirty="0">
                <a:solidFill>
                  <a:srgbClr val="0070C0"/>
                </a:solidFill>
              </a:rPr>
              <a:t>function return value of EOF </a:t>
            </a:r>
          </a:p>
          <a:p>
            <a:pPr lvl="2"/>
            <a:r>
              <a:rPr lang="en-US" altLang="en-US" sz="2400" dirty="0">
                <a:solidFill>
                  <a:srgbClr val="FF0000"/>
                </a:solidFill>
              </a:rPr>
              <a:t>EOF is </a:t>
            </a:r>
            <a:r>
              <a:rPr lang="en-US" altLang="en-US" sz="2400" b="1" dirty="0">
                <a:solidFill>
                  <a:srgbClr val="FF0000"/>
                </a:solidFill>
              </a:rPr>
              <a:t>NOT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</a:rPr>
              <a:t>a character in the file</a:t>
            </a:r>
            <a:r>
              <a:rPr lang="en-US" altLang="en-US" sz="2400" dirty="0">
                <a:solidFill>
                  <a:srgbClr val="0070C0"/>
                </a:solidFill>
              </a:rPr>
              <a:t>, but a condition on the stream</a:t>
            </a:r>
          </a:p>
          <a:p>
            <a:pPr lvl="2"/>
            <a:r>
              <a:rPr lang="en-US" altLang="en-US" sz="2400" b="1" dirty="0">
                <a:solidFill>
                  <a:schemeClr val="accent1"/>
                </a:solidFill>
              </a:rPr>
              <a:t>EOF signals </a:t>
            </a:r>
            <a:r>
              <a:rPr lang="en-US" altLang="en-US" sz="2400" dirty="0"/>
              <a:t>no more data is available to be read</a:t>
            </a:r>
          </a:p>
          <a:p>
            <a:pPr lvl="2"/>
            <a:r>
              <a:rPr lang="en-US" altLang="en-US" sz="2400" dirty="0">
                <a:solidFill>
                  <a:srgbClr val="0070C0"/>
                </a:solidFill>
              </a:rPr>
              <a:t>EOF is usually a #define EOF -1 macro located in the file </a:t>
            </a:r>
            <a:r>
              <a:rPr lang="en-US" altLang="en-US" sz="2400" dirty="0" err="1">
                <a:solidFill>
                  <a:srgbClr val="0070C0"/>
                </a:solidFill>
              </a:rPr>
              <a:t>stdio.h</a:t>
            </a:r>
            <a:endParaRPr lang="en-US" altLang="en-US" sz="2400" dirty="0">
              <a:solidFill>
                <a:srgbClr val="0070C0"/>
              </a:solidFill>
            </a:endParaRPr>
          </a:p>
          <a:p>
            <a:pPr lvl="1"/>
            <a:r>
              <a:rPr lang="en-US" altLang="en-US" sz="2400" dirty="0">
                <a:solidFill>
                  <a:schemeClr val="tx2"/>
                </a:solidFill>
              </a:rPr>
              <a:t>WRITE: specified count of bytes at the file pointer</a:t>
            </a:r>
          </a:p>
          <a:p>
            <a:pPr lvl="2"/>
            <a:r>
              <a:rPr lang="en-US" altLang="en-US" sz="2200" dirty="0">
                <a:solidFill>
                  <a:schemeClr val="tx2"/>
                </a:solidFill>
              </a:rPr>
              <a:t>When file pointer is positioned </a:t>
            </a:r>
            <a:r>
              <a:rPr lang="en-US" altLang="en-US" sz="2200" dirty="0">
                <a:solidFill>
                  <a:srgbClr val="2C895B"/>
                </a:solidFill>
              </a:rPr>
              <a:t>after the last byte </a:t>
            </a:r>
            <a:r>
              <a:rPr lang="en-US" altLang="en-US" sz="2200" i="1" dirty="0">
                <a:solidFill>
                  <a:srgbClr val="0070C0"/>
                </a:solidFill>
              </a:rPr>
              <a:t>extends the length </a:t>
            </a:r>
            <a:r>
              <a:rPr lang="en-US" altLang="en-US" sz="2200" dirty="0">
                <a:solidFill>
                  <a:schemeClr val="tx2"/>
                </a:solidFill>
              </a:rPr>
              <a:t>of the file (increases file length)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2F3E0-5CD6-DF4A-961D-953F1B4F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05" y="155860"/>
            <a:ext cx="11135062" cy="390520"/>
          </a:xfrm>
        </p:spPr>
        <p:txBody>
          <a:bodyPr/>
          <a:lstStyle/>
          <a:p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Under the Hood:  </a:t>
            </a:r>
            <a:r>
              <a:rPr lang="en-US" sz="2800" dirty="0" err="1"/>
              <a:t>stdio</a:t>
            </a:r>
            <a:r>
              <a:rPr lang="en-US" sz="2800" dirty="0"/>
              <a:t> File I/O – File Position Pointer </a:t>
            </a:r>
            <a:r>
              <a:rPr lang="en-US" sz="2800" dirty="0">
                <a:solidFill>
                  <a:srgbClr val="FF0000"/>
                </a:solidFill>
              </a:rPr>
              <a:t>On Files</a:t>
            </a: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1F67076B-8725-6647-918D-5EBE1D4E8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0176" y="1223321"/>
            <a:ext cx="990600" cy="5115688"/>
          </a:xfrm>
          <a:prstGeom prst="foldedCorner">
            <a:avLst>
              <a:gd name="adj" fmla="val 21153"/>
            </a:avLst>
          </a:prstGeom>
          <a:solidFill>
            <a:srgbClr val="FFFF99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altLang="en-US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rPr>
              <a:t>file</a:t>
            </a:r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28FFDEFC-D747-2947-98E9-6C06585320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16560" y="2817674"/>
            <a:ext cx="6858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52493-AEF4-754F-93B4-4516615A1BD3}"/>
              </a:ext>
            </a:extLst>
          </p:cNvPr>
          <p:cNvSpPr txBox="1"/>
          <p:nvPr/>
        </p:nvSpPr>
        <p:spPr>
          <a:xfrm>
            <a:off x="8669059" y="2328091"/>
            <a:ext cx="1811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Old file position pointer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93D09-243F-5D45-9E0E-9A7AD3AB4D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Line 7">
            <a:extLst>
              <a:ext uri="{FF2B5EF4-FFF2-40B4-BE49-F238E27FC236}">
                <a16:creationId xmlns:a16="http://schemas.microsoft.com/office/drawing/2014/main" id="{1D03FE8F-8CC8-264C-A3CA-775E9DA058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80535" y="4465379"/>
            <a:ext cx="6858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18286-7024-B847-A4CA-A9D0D2191A84}"/>
              </a:ext>
            </a:extLst>
          </p:cNvPr>
          <p:cNvSpPr txBox="1"/>
          <p:nvPr/>
        </p:nvSpPr>
        <p:spPr>
          <a:xfrm>
            <a:off x="8332193" y="4302287"/>
            <a:ext cx="2162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New file position pointer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05A0A5-1D24-904B-9547-D1174B8DD6DE}"/>
              </a:ext>
            </a:extLst>
          </p:cNvPr>
          <p:cNvCxnSpPr>
            <a:cxnSpLocks/>
          </p:cNvCxnSpPr>
          <p:nvPr/>
        </p:nvCxnSpPr>
        <p:spPr>
          <a:xfrm>
            <a:off x="10759460" y="2817674"/>
            <a:ext cx="0" cy="1586661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DDF6B7-2E98-9C4C-AA5A-D424375F2563}"/>
              </a:ext>
            </a:extLst>
          </p:cNvPr>
          <p:cNvSpPr txBox="1"/>
          <p:nvPr/>
        </p:nvSpPr>
        <p:spPr>
          <a:xfrm>
            <a:off x="9413358" y="3397803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read N 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bytes/chars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70924-D4E8-F746-8C7B-F5B5652FB88A}"/>
              </a:ext>
            </a:extLst>
          </p:cNvPr>
          <p:cNvSpPr txBox="1"/>
          <p:nvPr/>
        </p:nvSpPr>
        <p:spPr>
          <a:xfrm>
            <a:off x="10459450" y="1169970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TOF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68B3A8-E958-4947-AD38-190B1362A09B}"/>
              </a:ext>
            </a:extLst>
          </p:cNvPr>
          <p:cNvSpPr txBox="1"/>
          <p:nvPr/>
        </p:nvSpPr>
        <p:spPr>
          <a:xfrm>
            <a:off x="10434934" y="6276675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2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30" y="182660"/>
            <a:ext cx="10515600" cy="430989"/>
          </a:xfrm>
        </p:spPr>
        <p:txBody>
          <a:bodyPr/>
          <a:lstStyle/>
          <a:p>
            <a:r>
              <a:rPr lang="en-US" dirty="0"/>
              <a:t>Additional Information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9E5B6-A2A6-5D44-91C4-4A241527D9D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7534" y="689202"/>
            <a:ext cx="11326723" cy="59861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Canvas and Piazza are the primary interfaces for this class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All material, quizzes, assignments, etc., can be found </a:t>
            </a:r>
            <a:r>
              <a:rPr lang="en-US" sz="2400" b="1" dirty="0">
                <a:solidFill>
                  <a:srgbClr val="2C895B"/>
                </a:solidFill>
              </a:rPr>
              <a:t>on canvas</a:t>
            </a:r>
          </a:p>
          <a:p>
            <a:pPr lvl="1"/>
            <a:r>
              <a:rPr lang="en-US" sz="2400" b="1" dirty="0">
                <a:solidFill>
                  <a:srgbClr val="2C895B"/>
                </a:solidFill>
              </a:rPr>
              <a:t>Piazza for Q/A and announcements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Send me </a:t>
            </a:r>
            <a:r>
              <a:rPr lang="en-US" sz="2200" dirty="0">
                <a:solidFill>
                  <a:schemeClr val="accent1"/>
                </a:solidFill>
              </a:rPr>
              <a:t>email</a:t>
            </a:r>
            <a:r>
              <a:rPr lang="en-US" sz="2200" dirty="0">
                <a:solidFill>
                  <a:schemeClr val="tx2"/>
                </a:solidFill>
              </a:rPr>
              <a:t> for personal matters (Illness, family emergencies </a:t>
            </a:r>
            <a:r>
              <a:rPr lang="en-US" sz="2200" dirty="0" err="1">
                <a:solidFill>
                  <a:schemeClr val="tx2"/>
                </a:solidFill>
              </a:rPr>
              <a:t>etc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Public posts for general general questions on PA's and lectures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Private posts if you are not sure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DO NOT POST YOUR ASSIGNMENTS ON Piazza</a:t>
            </a:r>
            <a:endParaRPr lang="en-US" sz="2400" b="1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Lecture Support Materials</a:t>
            </a:r>
          </a:p>
          <a:p>
            <a:pPr lvl="1"/>
            <a:r>
              <a:rPr lang="en-US" sz="2400" dirty="0"/>
              <a:t>Slides are available in </a:t>
            </a:r>
            <a:r>
              <a:rPr lang="en-US" sz="2400" dirty="0">
                <a:solidFill>
                  <a:srgbClr val="2C895B"/>
                </a:solidFill>
              </a:rPr>
              <a:t>pptx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pdf</a:t>
            </a:r>
            <a:r>
              <a:rPr lang="en-US" sz="2400" dirty="0"/>
              <a:t> format on canvas and I am trying </a:t>
            </a:r>
            <a:r>
              <a:rPr lang="en-US" sz="2400" dirty="0" err="1"/>
              <a:t>github</a:t>
            </a:r>
            <a:endParaRPr lang="en-US" sz="2400" dirty="0"/>
          </a:p>
          <a:p>
            <a:pPr marL="354012" lvl="1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/cse30-fa22/Muller_CSE30_Lecture_Slides.git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Each slide set covers about 1 week (or so) of lectures</a:t>
            </a:r>
            <a:endParaRPr lang="en-US" sz="2400" dirty="0"/>
          </a:p>
          <a:p>
            <a:pPr lvl="1"/>
            <a:r>
              <a:rPr lang="en-US" sz="2400" dirty="0"/>
              <a:t>Slides </a:t>
            </a:r>
            <a:r>
              <a:rPr lang="en-US" sz="2400" b="1" dirty="0">
                <a:solidFill>
                  <a:srgbClr val="0070C0"/>
                </a:solidFill>
              </a:rPr>
              <a:t>are updated constantly </a:t>
            </a:r>
            <a:r>
              <a:rPr lang="en-US" sz="2400" dirty="0"/>
              <a:t>to correct errors and to improve content </a:t>
            </a:r>
          </a:p>
          <a:p>
            <a:pPr lvl="2"/>
            <a:r>
              <a:rPr lang="en-US" sz="2400" dirty="0"/>
              <a:t>Version is at the upper left on the title slide</a:t>
            </a:r>
          </a:p>
          <a:p>
            <a:pPr lvl="2"/>
            <a:r>
              <a:rPr lang="en-US" sz="2400" dirty="0"/>
              <a:t>Please </a:t>
            </a:r>
            <a:r>
              <a:rPr lang="en-US" sz="2400" dirty="0">
                <a:solidFill>
                  <a:srgbClr val="2C895B"/>
                </a:solidFill>
              </a:rPr>
              <a:t>check you have the current version the morning before lecture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304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B5CA00-8DC0-3142-A4E5-B758A8A07B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6457" y="2624254"/>
            <a:ext cx="11551321" cy="4045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How can you have an </a:t>
            </a:r>
            <a:r>
              <a:rPr lang="en-US" sz="2400" dirty="0">
                <a:solidFill>
                  <a:srgbClr val="FF0000"/>
                </a:solidFill>
              </a:rPr>
              <a:t>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with a keyboard?</a:t>
            </a:r>
          </a:p>
          <a:p>
            <a:r>
              <a:rPr lang="en-US" sz="2400" dirty="0">
                <a:solidFill>
                  <a:srgbClr val="0070C0"/>
                </a:solidFill>
              </a:rPr>
              <a:t>Streams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were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designed</a:t>
            </a:r>
            <a:r>
              <a:rPr lang="en-US" sz="2400" dirty="0">
                <a:solidFill>
                  <a:srgbClr val="0070C0"/>
                </a:solidFill>
              </a:rPr>
              <a:t> to work primarily on </a:t>
            </a:r>
            <a:r>
              <a:rPr lang="en-US" sz="2400" b="1" dirty="0">
                <a:solidFill>
                  <a:srgbClr val="0070C0"/>
                </a:solidFill>
              </a:rPr>
              <a:t>files</a:t>
            </a:r>
            <a:endParaRPr lang="en-US" sz="2400" b="1" dirty="0"/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With </a:t>
            </a:r>
            <a:r>
              <a:rPr lang="en-US" sz="2400" dirty="0">
                <a:solidFill>
                  <a:srgbClr val="0070C0"/>
                </a:solidFill>
              </a:rPr>
              <a:t>keyboard devices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semantics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0070C0"/>
                </a:solidFill>
              </a:rPr>
              <a:t>file operations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</a:t>
            </a:r>
            <a:r>
              <a:rPr lang="en-US" sz="2400" i="1" dirty="0">
                <a:solidFill>
                  <a:srgbClr val="0070C0"/>
                </a:solidFill>
              </a:rPr>
              <a:t>“simulated”</a:t>
            </a:r>
          </a:p>
          <a:p>
            <a:r>
              <a:rPr lang="en-US" altLang="en-US" sz="2400" dirty="0">
                <a:solidFill>
                  <a:srgbClr val="00B050"/>
                </a:solidFill>
              </a:rPr>
              <a:t>Example: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when a program (or a shell) is </a:t>
            </a:r>
            <a:r>
              <a:rPr lang="en-US" altLang="en-US" sz="2400" dirty="0">
                <a:solidFill>
                  <a:srgbClr val="0070C0"/>
                </a:solidFill>
              </a:rPr>
              <a:t>reading the keyboard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and is blocked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0070C0"/>
                </a:solidFill>
              </a:rPr>
              <a:t>waiting for input (it is waiting for you to type a line):</a:t>
            </a:r>
          </a:p>
          <a:p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To </a:t>
            </a:r>
            <a:r>
              <a:rPr lang="en-US" altLang="en-US" sz="2400" dirty="0">
                <a:solidFill>
                  <a:srgbClr val="FF0000"/>
                </a:solidFill>
              </a:rPr>
              <a:t>set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an </a:t>
            </a:r>
            <a:r>
              <a:rPr lang="en-US" altLang="en-US" sz="2400" i="1" dirty="0">
                <a:solidFill>
                  <a:srgbClr val="FF0000"/>
                </a:solidFill>
              </a:rPr>
              <a:t>EOF condition from the keyboard, </a:t>
            </a:r>
            <a:r>
              <a:rPr lang="en-US" altLang="en-US" sz="2400" dirty="0">
                <a:solidFill>
                  <a:srgbClr val="2C895B"/>
                </a:solidFill>
              </a:rPr>
              <a:t>type</a:t>
            </a:r>
            <a:r>
              <a:rPr lang="en-US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on an input line all by itself: </a:t>
            </a:r>
            <a:r>
              <a:rPr lang="en-US" altLang="en-US" sz="2400" i="1" dirty="0">
                <a:solidFill>
                  <a:srgbClr val="0070C0"/>
                </a:solidFill>
              </a:rPr>
              <a:t>two key combination (at same time), </a:t>
            </a:r>
            <a:r>
              <a:rPr lang="en-US" altLang="en-US" sz="2400" b="1" dirty="0">
                <a:solidFill>
                  <a:srgbClr val="0070C0"/>
                </a:solidFill>
              </a:rPr>
              <a:t>followed by a return/enter:</a:t>
            </a:r>
          </a:p>
          <a:p>
            <a:pPr marL="354012" lvl="1" indent="0">
              <a:buNone/>
            </a:pPr>
            <a:r>
              <a:rPr lang="en-US" altLang="en-US" sz="2200" b="1" dirty="0">
                <a:solidFill>
                  <a:srgbClr val="0070C0"/>
                </a:solidFill>
              </a:rPr>
              <a:t>	</a:t>
            </a:r>
            <a:r>
              <a:rPr lang="en-US" altLang="en-US" sz="2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200" b="1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cntrl</a:t>
            </a:r>
            <a:r>
              <a:rPr lang="en-US" altLang="en-US" sz="2200" b="1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     </a:t>
            </a:r>
            <a:r>
              <a:rPr lang="en-US" alt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(often shown in slides etc. as ^d)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2F3E0-5CD6-DF4A-961D-953F1B4F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92" y="188029"/>
            <a:ext cx="11589406" cy="39052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Under the Hood</a:t>
            </a:r>
            <a:r>
              <a:rPr lang="en-US" dirty="0"/>
              <a:t>: </a:t>
            </a:r>
            <a:r>
              <a:rPr lang="en-US" dirty="0" err="1"/>
              <a:t>stdio</a:t>
            </a:r>
            <a:r>
              <a:rPr lang="en-US" dirty="0"/>
              <a:t> File I/O – Working with a Keyboard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EF385-82DC-DA4E-9269-5CD4A8D52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F3C608C-2234-B74F-A2B7-6BB9101D6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" t="3814" r="2606" b="64675"/>
          <a:stretch/>
        </p:blipFill>
        <p:spPr bwMode="auto">
          <a:xfrm>
            <a:off x="245319" y="732048"/>
            <a:ext cx="9316278" cy="189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881D21-096B-2146-BAB3-0B6A3B88FF4C}"/>
              </a:ext>
            </a:extLst>
          </p:cNvPr>
          <p:cNvSpPr txBox="1"/>
          <p:nvPr/>
        </p:nvSpPr>
        <p:spPr>
          <a:xfrm>
            <a:off x="9561597" y="1354912"/>
            <a:ext cx="187904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do I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signal EOF?</a:t>
            </a:r>
          </a:p>
        </p:txBody>
      </p:sp>
    </p:spTree>
    <p:extLst>
      <p:ext uri="{BB962C8B-B14F-4D97-AF65-F5344CB8AC3E}">
        <p14:creationId xmlns:p14="http://schemas.microsoft.com/office/powerpoint/2010/main" val="28072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FDA81-8D4E-7841-A3C6-81939E4B3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87" y="88133"/>
            <a:ext cx="10515600" cy="528511"/>
          </a:xfrm>
        </p:spPr>
        <p:txBody>
          <a:bodyPr/>
          <a:lstStyle/>
          <a:p>
            <a:r>
              <a:rPr lang="en-US" dirty="0"/>
              <a:t>C Library Function: Simple Formatted Printing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10523-720E-C14B-A98D-341766451C8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54" y="2199380"/>
            <a:ext cx="11277071" cy="44571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*file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const char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...); 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Write chars to the file identified by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file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400" dirty="0">
                <a:solidFill>
                  <a:srgbClr val="7030A0"/>
                </a:solidFill>
              </a:rPr>
              <a:t>stdin, </a:t>
            </a:r>
            <a:r>
              <a:rPr lang="en-US" sz="2400" dirty="0" err="1">
                <a:solidFill>
                  <a:srgbClr val="7030A0"/>
                </a:solidFill>
              </a:rPr>
              <a:t>stdout</a:t>
            </a:r>
            <a:r>
              <a:rPr lang="en-US" sz="2400" dirty="0">
                <a:solidFill>
                  <a:srgbClr val="7030A0"/>
                </a:solidFill>
              </a:rPr>
              <a:t>, stderr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already open)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Convert values to chars, as directed by </a:t>
            </a:r>
            <a:r>
              <a:rPr lang="en-US" sz="2400" b="1" dirty="0">
                <a:solidFill>
                  <a:srgbClr val="F3753F"/>
                </a:solidFill>
              </a:rPr>
              <a:t>format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Return count of chars successfully written</a:t>
            </a:r>
          </a:p>
          <a:p>
            <a:pPr lvl="1"/>
            <a:r>
              <a:rPr lang="en-US" sz="2400" b="1" dirty="0">
                <a:solidFill>
                  <a:srgbClr val="F3753F"/>
                </a:solidFill>
              </a:rPr>
              <a:t>Format</a:t>
            </a:r>
            <a:r>
              <a:rPr lang="en-US" sz="2400" b="1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the </a:t>
            </a:r>
            <a:r>
              <a:rPr lang="en-US" sz="2400" dirty="0">
                <a:solidFill>
                  <a:srgbClr val="0070C0"/>
                </a:solidFill>
              </a:rPr>
              <a:t>output specifications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enclosed in a </a:t>
            </a:r>
            <a:r>
              <a:rPr lang="en-US" sz="2400" dirty="0">
                <a:solidFill>
                  <a:schemeClr val="accent5"/>
                </a:solidFill>
              </a:rPr>
              <a:t>"string"</a:t>
            </a:r>
          </a:p>
          <a:p>
            <a:pPr lvl="1"/>
            <a:r>
              <a:rPr lang="en-US" sz="2400" dirty="0"/>
              <a:t>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eturns a negative value if an error occurs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4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...); </a:t>
            </a:r>
            <a:r>
              <a:rPr lang="en-US" sz="24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4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later in course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Equivalent to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format, ...);</a:t>
            </a:r>
          </a:p>
          <a:p>
            <a:r>
              <a:rPr lang="en-US" sz="2600" dirty="0">
                <a:solidFill>
                  <a:schemeClr val="tx1">
                    <a:lumMod val="50000"/>
                  </a:schemeClr>
                </a:solidFill>
              </a:rPr>
              <a:t>See</a:t>
            </a:r>
            <a:r>
              <a:rPr lang="en-US" sz="26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 3 </a:t>
            </a:r>
            <a:r>
              <a:rPr lang="en-US" sz="26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600" dirty="0">
                <a:solidFill>
                  <a:schemeClr val="tx1">
                    <a:lumMod val="50000"/>
                  </a:schemeClr>
                </a:solidFill>
              </a:rPr>
              <a:t>for more information on the </a:t>
            </a:r>
            <a:r>
              <a:rPr lang="en-US" sz="26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FA099624-6FFE-894C-866D-3D4BFD2DCD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069070"/>
              </p:ext>
            </p:extLst>
          </p:nvPr>
        </p:nvGraphicFramePr>
        <p:xfrm>
          <a:off x="474177" y="682424"/>
          <a:ext cx="11415624" cy="1463040"/>
        </p:xfrm>
        <a:graphic>
          <a:graphicData uri="http://schemas.openxmlformats.org/drawingml/2006/table">
            <a:tbl>
              <a:tblPr/>
              <a:tblGrid>
                <a:gridCol w="2993046">
                  <a:extLst>
                    <a:ext uri="{9D8B030D-6E8A-4147-A177-3AD203B41FA5}">
                      <a16:colId xmlns:a16="http://schemas.microsoft.com/office/drawing/2014/main" val="1695198898"/>
                    </a:ext>
                  </a:extLst>
                </a:gridCol>
                <a:gridCol w="8422578">
                  <a:extLst>
                    <a:ext uri="{9D8B030D-6E8A-4147-A177-3AD203B41FA5}">
                      <a16:colId xmlns:a16="http://schemas.microsoft.com/office/drawing/2014/main" val="380634221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Task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  Example Function Calls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43136"/>
                  </a:ext>
                </a:extLst>
              </a:tr>
              <a:tr h="726165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Write formatted data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status;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status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fprintf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stderr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"%d\n",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status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("%d\n",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      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Writes to </a:t>
                      </a:r>
                      <a:r>
                        <a:rPr kumimoji="0" lang="en-US" altLang="en-US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stdout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6032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88AA52-C606-ED4E-9D02-6B75A938F76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337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C591-ED06-144C-A5F7-F4FCFEB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35" y="253441"/>
            <a:ext cx="11405656" cy="447054"/>
          </a:xfrm>
        </p:spPr>
        <p:txBody>
          <a:bodyPr/>
          <a:lstStyle/>
          <a:p>
            <a:r>
              <a:rPr lang="en-US" dirty="0"/>
              <a:t>Some Formatted Output Conversion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B19B8-B91D-714B-859B-8190EB74A93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9205" y="888856"/>
            <a:ext cx="10793590" cy="5424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Conversion specifications example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Begin with the </a:t>
            </a:r>
            <a:r>
              <a:rPr lang="en-US" sz="2000" b="1" dirty="0">
                <a:solidFill>
                  <a:schemeClr val="accent1"/>
                </a:solidFill>
              </a:rPr>
              <a:t>%</a:t>
            </a:r>
            <a:r>
              <a:rPr lang="en-US" sz="2000" b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character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Describe a value to be filled in (from a variable or expression argument) during printing </a:t>
            </a:r>
          </a:p>
          <a:p>
            <a:pPr lvl="1"/>
            <a:r>
              <a:rPr lang="en-US" sz="2000" b="1" dirty="0">
                <a:solidFill>
                  <a:srgbClr val="7030A0"/>
                </a:solidFill>
              </a:rPr>
              <a:t>%f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conversion specifier for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float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variables; the default precision is 6 </a:t>
            </a:r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%d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conversion specifier for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variables</a:t>
            </a:r>
          </a:p>
          <a:p>
            <a:pPr lvl="1"/>
            <a:r>
              <a:rPr lang="en-US" sz="2000" b="1" dirty="0">
                <a:solidFill>
                  <a:srgbClr val="F3753F"/>
                </a:solidFill>
              </a:rPr>
              <a:t>%c </a:t>
            </a:r>
            <a:r>
              <a:rPr lang="en-US" sz="2000" dirty="0"/>
              <a:t>conversion specifier for </a:t>
            </a:r>
            <a:r>
              <a:rPr lang="en-US" sz="2000" b="1" dirty="0"/>
              <a:t>char </a:t>
            </a:r>
            <a:r>
              <a:rPr lang="en-US" sz="2000" dirty="0"/>
              <a:t>variables</a:t>
            </a:r>
          </a:p>
          <a:p>
            <a:pPr lvl="1"/>
            <a:r>
              <a:rPr lang="en-US" sz="2000" dirty="0"/>
              <a:t>many more conversion specifiers (online manual: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man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/>
              <a:t>and the textbooks)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354012" lvl="1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Output from the </a:t>
            </a:r>
            <a:r>
              <a:rPr lang="en-US" sz="2000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would look like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3B944A-894D-E249-8B2A-972E9C6FF73A}"/>
              </a:ext>
            </a:extLst>
          </p:cNvPr>
          <p:cNvSpPr/>
          <p:nvPr/>
        </p:nvSpPr>
        <p:spPr bwMode="auto">
          <a:xfrm>
            <a:off x="2285675" y="3695375"/>
            <a:ext cx="5493549" cy="1453593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10;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 x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43.2892;</a:t>
            </a:r>
          </a:p>
          <a:p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 = '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%c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\n", 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FBB47C-03CC-FB41-A31A-CEAE545B540B}"/>
              </a:ext>
            </a:extLst>
          </p:cNvPr>
          <p:cNvSpPr/>
          <p:nvPr/>
        </p:nvSpPr>
        <p:spPr bwMode="auto">
          <a:xfrm>
            <a:off x="2908469" y="5808506"/>
            <a:ext cx="3187531" cy="386862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 =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43.289200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2CDDC-7C60-F446-BC53-1A082B5098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949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5" grpId="0" animBg="1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A7FAFF-5970-0545-AA8D-56DA1BF8A2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66527" y="2404449"/>
            <a:ext cx="10085967" cy="42599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// import the API declarations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writes c (demoted to a char)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en-US" sz="2000" b="1" dirty="0">
              <a:solidFill>
                <a:srgbClr val="2C895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either: </a:t>
            </a:r>
            <a:r>
              <a:rPr lang="en-US" sz="2000" dirty="0">
                <a:solidFill>
                  <a:srgbClr val="2C895B"/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on success </a:t>
            </a:r>
            <a:r>
              <a:rPr lang="en-US" sz="2000" i="1" dirty="0">
                <a:solidFill>
                  <a:srgbClr val="FF0000"/>
                </a:solidFill>
              </a:rPr>
              <a:t>OR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(a macro often defined as -1) on failure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%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putchar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(void);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the next input character (if present) </a:t>
            </a:r>
            <a:r>
              <a:rPr lang="en-US" sz="2000" b="1" dirty="0">
                <a:solidFill>
                  <a:srgbClr val="0070C0"/>
                </a:solidFill>
              </a:rPr>
              <a:t>promoted to an 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from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sz="20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%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getchar</a:t>
            </a:r>
            <a:endParaRPr lang="en-US" altLang="en-US" sz="2000" dirty="0">
              <a:solidFill>
                <a:srgbClr val="0070C0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Make sure you use 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int variables </a:t>
            </a: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with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latin typeface="Helvetica" pitchFamily="2" charset="0"/>
              </a:rPr>
              <a:t>putchar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() </a:t>
            </a: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and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latin typeface="Helvetica" pitchFamily="2" charset="0"/>
              </a:rPr>
              <a:t>putchar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rgbClr val="0070C0"/>
                </a:solidFill>
                <a:latin typeface="Helvetica" pitchFamily="2" charset="0"/>
              </a:rPr>
              <a:t>Both functions return an int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because they must be able </a:t>
            </a:r>
            <a:r>
              <a:rPr lang="en-US" altLang="en-US" sz="2000" dirty="0">
                <a:solidFill>
                  <a:srgbClr val="2C895B"/>
                </a:solidFill>
              </a:rPr>
              <a:t>to return both valid chars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indicate the 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EOF condition </a:t>
            </a:r>
            <a:r>
              <a:rPr lang="en-US" altLang="en-US" sz="2000" b="1" dirty="0"/>
              <a:t>(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-1) is outside the range of valid characters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28" y="84874"/>
            <a:ext cx="11414700" cy="526342"/>
          </a:xfrm>
        </p:spPr>
        <p:txBody>
          <a:bodyPr/>
          <a:lstStyle/>
          <a:p>
            <a:r>
              <a:rPr lang="en-US" dirty="0"/>
              <a:t>C Library Function API : Simple Character I/O – Used in PA3</a:t>
            </a:r>
            <a:endParaRPr lang="en-US" dirty="0">
              <a:solidFill>
                <a:srgbClr val="2C895B"/>
              </a:solidFill>
            </a:endParaRPr>
          </a:p>
        </p:txBody>
      </p:sp>
      <p:graphicFrame>
        <p:nvGraphicFramePr>
          <p:cNvPr id="4" name="Group 27">
            <a:extLst>
              <a:ext uri="{FF2B5EF4-FFF2-40B4-BE49-F238E27FC236}">
                <a16:creationId xmlns:a16="http://schemas.microsoft.com/office/drawing/2014/main" id="{D85E6FD7-4228-CC4B-B6A4-A872CB3163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384566"/>
              </p:ext>
            </p:extLst>
          </p:nvPr>
        </p:nvGraphicFramePr>
        <p:xfrm>
          <a:off x="1290320" y="586219"/>
          <a:ext cx="10412852" cy="1737360"/>
        </p:xfrm>
        <a:graphic>
          <a:graphicData uri="http://schemas.openxmlformats.org/drawingml/2006/table">
            <a:tbl>
              <a:tblPr/>
              <a:tblGrid>
                <a:gridCol w="1854085">
                  <a:extLst>
                    <a:ext uri="{9D8B030D-6E8A-4147-A177-3AD203B41FA5}">
                      <a16:colId xmlns:a16="http://schemas.microsoft.com/office/drawing/2014/main" val="1520686472"/>
                    </a:ext>
                  </a:extLst>
                </a:gridCol>
                <a:gridCol w="8558767">
                  <a:extLst>
                    <a:ext uri="{9D8B030D-6E8A-4147-A177-3AD203B41FA5}">
                      <a16:colId xmlns:a16="http://schemas.microsoft.com/office/drawing/2014/main" val="3723702983"/>
                    </a:ext>
                  </a:extLst>
                </a:gridCol>
              </a:tblGrid>
              <a:tr h="454013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Operation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 Usage Examples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050779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Write a 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status;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status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(c);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Writes to screen </a:t>
                      </a:r>
                      <a:r>
                        <a:rPr kumimoji="0" lang="en-US" altLang="en-US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stdout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027475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Read a 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c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();      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Reads from keyboard stdin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87337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E4B5AC-6D9F-3C04-B026-71CE941A472B}"/>
              </a:ext>
            </a:extLst>
          </p:cNvPr>
          <p:cNvGrpSpPr/>
          <p:nvPr/>
        </p:nvGrpSpPr>
        <p:grpSpPr>
          <a:xfrm>
            <a:off x="50999" y="3039762"/>
            <a:ext cx="2016698" cy="3050348"/>
            <a:chOff x="1171105" y="3157037"/>
            <a:chExt cx="2016698" cy="305034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933AE5E-D10C-580A-03CA-30933B0C15C5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66511" y="3157037"/>
              <a:ext cx="1121292" cy="465025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D32F47-EF93-C897-4E79-E9A3B1941FBF}"/>
                </a:ext>
              </a:extLst>
            </p:cNvPr>
            <p:cNvSpPr txBox="1"/>
            <p:nvPr/>
          </p:nvSpPr>
          <p:spPr>
            <a:xfrm>
              <a:off x="1171105" y="3622062"/>
              <a:ext cx="1790812" cy="258532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Why is character I/O using an int?</a:t>
              </a: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Answer: Needs to indicate an EOF (-1) condition that is not a valid char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799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303" y="499623"/>
            <a:ext cx="10515600" cy="555661"/>
          </a:xfrm>
        </p:spPr>
        <p:txBody>
          <a:bodyPr/>
          <a:lstStyle/>
          <a:p>
            <a:r>
              <a:rPr lang="en-US" dirty="0"/>
              <a:t>Simple Character I/O – Using STDIO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Make sure you use int variables here!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DCCE9780-A01A-BD4B-AC1A-9A6D324D151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1303" y="1147617"/>
            <a:ext cx="6975063" cy="451688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i="1" dirty="0">
                <a:solidFill>
                  <a:srgbClr val="2C895B"/>
                </a:solidFill>
                <a:latin typeface="Courier New" panose="02070309020205020404" pitchFamily="49" charset="0"/>
              </a:rPr>
              <a:t>// echo stdin to </a:t>
            </a:r>
            <a:r>
              <a:rPr lang="en-US" altLang="en-US" sz="1800" i="1" dirty="0" err="1">
                <a:solidFill>
                  <a:srgbClr val="2C895B"/>
                </a:solidFill>
                <a:latin typeface="Courier New" panose="02070309020205020404" pitchFamily="49" charset="0"/>
              </a:rPr>
              <a:t>stdout</a:t>
            </a:r>
            <a:endParaRPr lang="en-US" altLang="en-US" sz="1800" i="1" dirty="0">
              <a:solidFill>
                <a:srgbClr val="2C895B"/>
              </a:solidFill>
              <a:latin typeface="Courier New" panose="020703090202050204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1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((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!= EOF)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(void)</a:t>
            </a:r>
            <a:r>
              <a:rPr lang="en-US" alt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alt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ignore return value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EXIT_SUCCESS;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ectangle 28">
            <a:extLst>
              <a:ext uri="{FF2B5EF4-FFF2-40B4-BE49-F238E27FC236}">
                <a16:creationId xmlns:a16="http://schemas.microsoft.com/office/drawing/2014/main" id="{A10A4F74-6F65-B54E-A7FA-082D19D34CF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434228" y="1154949"/>
            <a:ext cx="2186666" cy="2225169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^d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  <a:p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723BA-73DE-2D41-8FA1-6B0250A74F2A}"/>
              </a:ext>
            </a:extLst>
          </p:cNvPr>
          <p:cNvGrpSpPr/>
          <p:nvPr/>
        </p:nvGrpSpPr>
        <p:grpSpPr>
          <a:xfrm>
            <a:off x="3813846" y="1217846"/>
            <a:ext cx="3527496" cy="2642720"/>
            <a:chOff x="9314074" y="2075702"/>
            <a:chExt cx="3527496" cy="26427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F37A33-E418-1046-BDA5-EBC0B32DA82B}"/>
                </a:ext>
              </a:extLst>
            </p:cNvPr>
            <p:cNvSpPr txBox="1"/>
            <p:nvPr/>
          </p:nvSpPr>
          <p:spPr>
            <a:xfrm>
              <a:off x="9314074" y="2075702"/>
              <a:ext cx="3527496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Always check return code to handle EOF </a:t>
              </a:r>
            </a:p>
            <a:p>
              <a:r>
                <a:rPr lang="en-US" dirty="0">
                  <a:solidFill>
                    <a:srgbClr val="2C895B"/>
                  </a:solidFill>
                </a:rPr>
                <a:t>EOF is a macro integer in </a:t>
              </a:r>
              <a:r>
                <a:rPr lang="en-US" dirty="0" err="1">
                  <a:solidFill>
                    <a:srgbClr val="2C895B"/>
                  </a:solidFill>
                </a:rPr>
                <a:t>stdio.h</a:t>
              </a:r>
              <a:endParaRPr lang="en-US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294F47-B639-7E4C-8D53-FE81C26A1DD8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 flipH="1">
              <a:off x="9826845" y="2999032"/>
              <a:ext cx="1250977" cy="171939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F593AF-E25F-AC44-BCE5-1893A44AF808}"/>
              </a:ext>
            </a:extLst>
          </p:cNvPr>
          <p:cNvGrpSpPr/>
          <p:nvPr/>
        </p:nvGrpSpPr>
        <p:grpSpPr>
          <a:xfrm>
            <a:off x="1962892" y="4438102"/>
            <a:ext cx="8514523" cy="1687937"/>
            <a:chOff x="7680190" y="4371238"/>
            <a:chExt cx="8514523" cy="168793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2BD0A5-8E67-434B-AB22-C6C7C6CCD8F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7680190" y="4371238"/>
              <a:ext cx="2332424" cy="94927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6D4D55-E265-0140-9AF4-41B69FB076B4}"/>
                </a:ext>
              </a:extLst>
            </p:cNvPr>
            <p:cNvSpPr txBox="1"/>
            <p:nvPr/>
          </p:nvSpPr>
          <p:spPr>
            <a:xfrm>
              <a:off x="10012614" y="4581847"/>
              <a:ext cx="6182099" cy="147732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Always check return codes </a:t>
              </a:r>
              <a:r>
                <a:rPr lang="en-US" dirty="0">
                  <a:solidFill>
                    <a:srgbClr val="F37440"/>
                  </a:solidFill>
                </a:rPr>
                <a:t>unless you do not need it</a:t>
              </a:r>
              <a:endParaRPr lang="en-US" dirty="0">
                <a:solidFill>
                  <a:schemeClr val="accent1"/>
                </a:solidFill>
              </a:endParaRP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Sometimes you may see a (void) cast which indicates </a:t>
              </a:r>
              <a:r>
                <a:rPr lang="en-US" b="1" i="1" dirty="0">
                  <a:solidFill>
                    <a:srgbClr val="7030A0"/>
                  </a:solidFill>
                </a:rPr>
                <a:t>ignoring the return value is deliberate</a:t>
              </a:r>
              <a:r>
                <a:rPr lang="en-US" dirty="0">
                  <a:solidFill>
                    <a:schemeClr val="accent1"/>
                  </a:solidFill>
                </a:rPr>
                <a:t> this is often required by many coding standards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102D1B-4C55-484B-8EE2-EFFAB76DDB84}"/>
              </a:ext>
            </a:extLst>
          </p:cNvPr>
          <p:cNvGrpSpPr/>
          <p:nvPr/>
        </p:nvGrpSpPr>
        <p:grpSpPr>
          <a:xfrm>
            <a:off x="8143914" y="1594188"/>
            <a:ext cx="3963954" cy="1309231"/>
            <a:chOff x="8150400" y="1308844"/>
            <a:chExt cx="3963954" cy="1309231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3E824D4-BBC2-CF48-ACC3-9193F0E0624E}"/>
                </a:ext>
              </a:extLst>
            </p:cNvPr>
            <p:cNvSpPr txBox="1"/>
            <p:nvPr/>
          </p:nvSpPr>
          <p:spPr>
            <a:xfrm>
              <a:off x="9927688" y="1308844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Typed on keyboard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DDE03B7-6A0C-8345-AA62-E1D93E7F83DB}"/>
                </a:ext>
              </a:extLst>
            </p:cNvPr>
            <p:cNvSpPr txBox="1"/>
            <p:nvPr/>
          </p:nvSpPr>
          <p:spPr>
            <a:xfrm>
              <a:off x="9927688" y="1805949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Printed by program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E8B7A02-4406-4B45-981B-149DC15889CD}"/>
                </a:ext>
              </a:extLst>
            </p:cNvPr>
            <p:cNvSpPr txBox="1"/>
            <p:nvPr/>
          </p:nvSpPr>
          <p:spPr>
            <a:xfrm>
              <a:off x="9927688" y="2248743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Typed on keyboard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3E6D3AD0-884B-EE44-96BE-AB06FFC69409}"/>
                </a:ext>
              </a:extLst>
            </p:cNvPr>
            <p:cNvSpPr/>
            <p:nvPr/>
          </p:nvSpPr>
          <p:spPr>
            <a:xfrm>
              <a:off x="9532800" y="1493510"/>
              <a:ext cx="394888" cy="1112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Left Arrow 161">
              <a:extLst>
                <a:ext uri="{FF2B5EF4-FFF2-40B4-BE49-F238E27FC236}">
                  <a16:creationId xmlns:a16="http://schemas.microsoft.com/office/drawing/2014/main" id="{B2417F17-721A-9940-A6C4-F3E2CF36CBA8}"/>
                </a:ext>
              </a:extLst>
            </p:cNvPr>
            <p:cNvSpPr/>
            <p:nvPr/>
          </p:nvSpPr>
          <p:spPr>
            <a:xfrm>
              <a:off x="9532800" y="1955175"/>
              <a:ext cx="394888" cy="1112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Left Arrow 162">
              <a:extLst>
                <a:ext uri="{FF2B5EF4-FFF2-40B4-BE49-F238E27FC236}">
                  <a16:creationId xmlns:a16="http://schemas.microsoft.com/office/drawing/2014/main" id="{3B18EA30-269C-4045-B761-C107B2CFE6F2}"/>
                </a:ext>
              </a:extLst>
            </p:cNvPr>
            <p:cNvSpPr/>
            <p:nvPr/>
          </p:nvSpPr>
          <p:spPr>
            <a:xfrm>
              <a:off x="8150400" y="2377776"/>
              <a:ext cx="1761776" cy="950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EA0617-28EA-DE46-9A76-4A2A9372D7E9}"/>
              </a:ext>
            </a:extLst>
          </p:cNvPr>
          <p:cNvGrpSpPr/>
          <p:nvPr/>
        </p:nvGrpSpPr>
        <p:grpSpPr>
          <a:xfrm>
            <a:off x="1620714" y="2612120"/>
            <a:ext cx="2483500" cy="923330"/>
            <a:chOff x="828927" y="3622062"/>
            <a:chExt cx="2483500" cy="92333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AA2A71A-56AC-D140-B409-453A10F746E7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828927" y="4083727"/>
              <a:ext cx="342178" cy="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9C8997-89DB-F94B-9A61-87E8BC40E86A}"/>
                </a:ext>
              </a:extLst>
            </p:cNvPr>
            <p:cNvSpPr txBox="1"/>
            <p:nvPr/>
          </p:nvSpPr>
          <p:spPr>
            <a:xfrm>
              <a:off x="1171105" y="3622062"/>
              <a:ext cx="2141322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Why is c an int?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Returns char in an int or EOF (-1)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02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AC774-0F79-D943-B068-DB4860DE9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1412" y="1792040"/>
            <a:ext cx="11856407" cy="30388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rgbClr val="0070C0"/>
                </a:solidFill>
              </a:rPr>
              <a:t>Enumerated type</a:t>
            </a:r>
            <a:r>
              <a:rPr lang="en-US" sz="2400" dirty="0"/>
              <a:t>: is a </a:t>
            </a:r>
            <a:r>
              <a:rPr lang="en-US" sz="2400" i="1" dirty="0">
                <a:solidFill>
                  <a:srgbClr val="0070C0"/>
                </a:solidFill>
              </a:rPr>
              <a:t>user defined type </a:t>
            </a:r>
            <a:r>
              <a:rPr lang="en-US" sz="2400" dirty="0"/>
              <a:t>whose </a:t>
            </a:r>
            <a:r>
              <a:rPr lang="en-US" sz="2400" dirty="0">
                <a:solidFill>
                  <a:srgbClr val="0070C0"/>
                </a:solidFill>
              </a:rPr>
              <a:t>all possible values </a:t>
            </a:r>
            <a:r>
              <a:rPr lang="en-US" sz="2400" dirty="0"/>
              <a:t>(typically a small list) are listed by the programmer in the </a:t>
            </a:r>
            <a:r>
              <a:rPr lang="en-US" sz="2400" dirty="0">
                <a:solidFill>
                  <a:srgbClr val="2C895B"/>
                </a:solidFill>
              </a:rPr>
              <a:t>enumeration list</a:t>
            </a:r>
          </a:p>
          <a:p>
            <a:r>
              <a:rPr lang="en-US" sz="2400" b="1" dirty="0">
                <a:solidFill>
                  <a:schemeClr val="accent5"/>
                </a:solidFill>
              </a:rPr>
              <a:t>Enumeration tag</a:t>
            </a:r>
            <a:r>
              <a:rPr lang="en-US" sz="2400" dirty="0">
                <a:solidFill>
                  <a:schemeClr val="accent5"/>
                </a:solidFill>
              </a:rPr>
              <a:t>: </a:t>
            </a:r>
            <a:r>
              <a:rPr lang="en-US" sz="2400" dirty="0">
                <a:solidFill>
                  <a:schemeClr val="tx2"/>
                </a:solidFill>
              </a:rPr>
              <a:t>identifies the specific enumeration type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new type is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tag</a:t>
            </a:r>
          </a:p>
          <a:p>
            <a:r>
              <a:rPr lang="en-US" sz="2400" b="1" dirty="0">
                <a:solidFill>
                  <a:srgbClr val="2C895B"/>
                </a:solidFill>
              </a:rPr>
              <a:t>Enumeration list</a:t>
            </a:r>
            <a:r>
              <a:rPr lang="en-US" sz="2400" dirty="0">
                <a:solidFill>
                  <a:srgbClr val="2C895B"/>
                </a:solidFill>
              </a:rPr>
              <a:t>: </a:t>
            </a:r>
            <a:r>
              <a:rPr lang="en-US" sz="2400" dirty="0">
                <a:solidFill>
                  <a:schemeClr val="tx2"/>
                </a:solidFill>
              </a:rPr>
              <a:t>lists one or more </a:t>
            </a:r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enumeration identifier names</a:t>
            </a:r>
            <a:r>
              <a:rPr lang="en-US" sz="2400" dirty="0">
                <a:solidFill>
                  <a:schemeClr val="tx2"/>
                </a:solidFill>
              </a:rPr>
              <a:t> for each of the possible values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5CA61-7624-6A48-9F2E-6A6D1950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7429"/>
          </a:xfrm>
        </p:spPr>
        <p:txBody>
          <a:bodyPr/>
          <a:lstStyle/>
          <a:p>
            <a:r>
              <a:rPr lang="en-US" dirty="0"/>
              <a:t>C Enumerated Data Type – Use to Specify DFA States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D884A3D-9722-F944-97D6-988157762BB2}"/>
              </a:ext>
            </a:extLst>
          </p:cNvPr>
          <p:cNvSpPr/>
          <p:nvPr/>
        </p:nvSpPr>
        <p:spPr bwMode="auto">
          <a:xfrm>
            <a:off x="293684" y="663201"/>
            <a:ext cx="11331909" cy="791766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 {enum_0, enum_1, …, </a:t>
            </a:r>
            <a:r>
              <a:rPr lang="en-US" sz="2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enum_n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   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just the type</a:t>
            </a:r>
          </a:p>
          <a:p>
            <a:r>
              <a:rPr lang="en-US" sz="22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 var;					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a variable instance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DAFDF0-65AF-314F-86EC-BA58D8D1C238}"/>
              </a:ext>
            </a:extLst>
          </p:cNvPr>
          <p:cNvSpPr/>
          <p:nvPr/>
        </p:nvSpPr>
        <p:spPr bwMode="auto">
          <a:xfrm>
            <a:off x="221412" y="5217016"/>
            <a:ext cx="9442352" cy="411718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 {CLUBS, DIAMOND, HEARTS, SPADES};  // user defined type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5B8C9-1D96-A548-AC4D-74A1F259CE2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DB7E0F-9873-0167-5707-4D5851E52753}"/>
              </a:ext>
            </a:extLst>
          </p:cNvPr>
          <p:cNvSpPr/>
          <p:nvPr/>
        </p:nvSpPr>
        <p:spPr bwMode="auto">
          <a:xfrm>
            <a:off x="221412" y="5956399"/>
            <a:ext cx="9442353" cy="411718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HEARTS;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card defined &amp; initialized to HEARTS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79E8CB-D273-AC21-4F9A-DA692D834645}"/>
              </a:ext>
            </a:extLst>
          </p:cNvPr>
          <p:cNvSpPr txBox="1"/>
          <p:nvPr/>
        </p:nvSpPr>
        <p:spPr>
          <a:xfrm>
            <a:off x="9804955" y="524773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Put this in a .h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71844-34E2-4C0E-E498-F69E100973AC}"/>
              </a:ext>
            </a:extLst>
          </p:cNvPr>
          <p:cNvSpPr txBox="1"/>
          <p:nvPr/>
        </p:nvSpPr>
        <p:spPr>
          <a:xfrm>
            <a:off x="9804956" y="597759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Put this in a .c file</a:t>
            </a:r>
          </a:p>
        </p:txBody>
      </p:sp>
    </p:spTree>
    <p:extLst>
      <p:ext uri="{BB962C8B-B14F-4D97-AF65-F5344CB8AC3E}">
        <p14:creationId xmlns:p14="http://schemas.microsoft.com/office/powerpoint/2010/main" val="317400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7" grpId="0" animBg="1"/>
      <p:bldP spid="6" grpId="0"/>
      <p:bldP spid="5" grpId="0" animBg="1"/>
      <p:bldP spid="8" grpId="0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AC774-0F79-D943-B068-DB4860DE9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66376" y="1153628"/>
            <a:ext cx="11659247" cy="26607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rgbClr val="F3753F"/>
                </a:solidFill>
              </a:rPr>
              <a:t>Enumeration identifiers </a:t>
            </a:r>
            <a:r>
              <a:rPr lang="en-US" sz="2400" dirty="0"/>
              <a:t>are really </a:t>
            </a:r>
            <a:r>
              <a:rPr lang="en-US" sz="2400" dirty="0">
                <a:solidFill>
                  <a:srgbClr val="0070C0"/>
                </a:solidFill>
              </a:rPr>
              <a:t>integer constants </a:t>
            </a:r>
            <a:r>
              <a:rPr lang="en-US" sz="2400" dirty="0"/>
              <a:t>and can be used as such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Default: </a:t>
            </a:r>
            <a:r>
              <a:rPr lang="en-US" sz="2400" dirty="0"/>
              <a:t>compiler </a:t>
            </a:r>
            <a:r>
              <a:rPr lang="en-US" sz="2400" dirty="0">
                <a:solidFill>
                  <a:schemeClr val="accent5"/>
                </a:solidFill>
              </a:rPr>
              <a:t>assigns a sequential integer value to each name</a:t>
            </a:r>
            <a:r>
              <a:rPr lang="en-US" sz="2400" dirty="0"/>
              <a:t>, starting with 0 and incrementing from there. So: 0, 1, 2, 3, …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Over-ride</a:t>
            </a:r>
            <a:r>
              <a:rPr lang="en-US" sz="2400" dirty="0">
                <a:solidFill>
                  <a:srgbClr val="0070C0"/>
                </a:solidFill>
              </a:rPr>
              <a:t> the default value</a:t>
            </a:r>
            <a:r>
              <a:rPr lang="en-US" sz="2400" dirty="0"/>
              <a:t> by specifying a </a:t>
            </a:r>
            <a:r>
              <a:rPr lang="en-US" sz="2400" dirty="0">
                <a:solidFill>
                  <a:srgbClr val="2C895B"/>
                </a:solidFill>
              </a:rPr>
              <a:t>unique integer value </a:t>
            </a:r>
            <a:r>
              <a:rPr lang="en-US" sz="2400" dirty="0"/>
              <a:t>for each </a:t>
            </a:r>
            <a:r>
              <a:rPr lang="en-US" sz="2400" dirty="0">
                <a:solidFill>
                  <a:srgbClr val="F3753F"/>
                </a:solidFill>
              </a:rPr>
              <a:t>enumeration name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5CA61-7624-6A48-9F2E-6A6D1950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7429"/>
          </a:xfrm>
        </p:spPr>
        <p:txBody>
          <a:bodyPr/>
          <a:lstStyle/>
          <a:p>
            <a:r>
              <a:rPr lang="en-US" dirty="0"/>
              <a:t>C Enumerated Data Type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BE98F23-FCFC-0B46-AC89-466639083F92}"/>
              </a:ext>
            </a:extLst>
          </p:cNvPr>
          <p:cNvSpPr/>
          <p:nvPr/>
        </p:nvSpPr>
        <p:spPr bwMode="auto">
          <a:xfrm>
            <a:off x="266376" y="4218441"/>
            <a:ext cx="8553577" cy="44338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compass {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NORTH=0, EAST=90, SOUTH=180, WEST=270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F01992-A740-9940-8C88-C9E3C98EF90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87BA3A-3E36-D8F0-4621-BB9004876D60}"/>
              </a:ext>
            </a:extLst>
          </p:cNvPr>
          <p:cNvSpPr/>
          <p:nvPr/>
        </p:nvSpPr>
        <p:spPr bwMode="auto">
          <a:xfrm>
            <a:off x="266376" y="4829719"/>
            <a:ext cx="11184408" cy="44338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compass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WEST;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defined &amp; initialized to WEST </a:t>
            </a:r>
            <a:endParaRPr lang="en-US" sz="2200" b="1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773CC-5D2C-E17C-63CA-7FA13986F0EB}"/>
              </a:ext>
            </a:extLst>
          </p:cNvPr>
          <p:cNvSpPr txBox="1"/>
          <p:nvPr/>
        </p:nvSpPr>
        <p:spPr>
          <a:xfrm>
            <a:off x="8819953" y="428770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.h file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CA487-3F1E-EF5D-6448-E391F484765C}"/>
              </a:ext>
            </a:extLst>
          </p:cNvPr>
          <p:cNvSpPr txBox="1"/>
          <p:nvPr/>
        </p:nvSpPr>
        <p:spPr>
          <a:xfrm>
            <a:off x="11450784" y="486674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.c file</a:t>
            </a:r>
          </a:p>
        </p:txBody>
      </p:sp>
    </p:spTree>
    <p:extLst>
      <p:ext uri="{BB962C8B-B14F-4D97-AF65-F5344CB8AC3E}">
        <p14:creationId xmlns:p14="http://schemas.microsoft.com/office/powerpoint/2010/main" val="113041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  <p:bldP spid="8" grpId="0"/>
      <p:bldP spid="11" grpId="0" animBg="1"/>
      <p:bldP spid="12" grpId="0"/>
      <p:bldP spid="1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003445" cy="478519"/>
          </a:xfrm>
        </p:spPr>
        <p:txBody>
          <a:bodyPr/>
          <a:lstStyle/>
          <a:p>
            <a:r>
              <a:rPr lang="en-US" dirty="0"/>
              <a:t>Example: Programming a Deterministic Finite Automaton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989FBA-A88D-204F-A895-168924BF3F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F3EC2D-A2AD-2A28-9A10-7ACAE5FB22D0}"/>
              </a:ext>
            </a:extLst>
          </p:cNvPr>
          <p:cNvGrpSpPr/>
          <p:nvPr/>
        </p:nvGrpSpPr>
        <p:grpSpPr>
          <a:xfrm>
            <a:off x="2536087" y="4234635"/>
            <a:ext cx="6847611" cy="2384809"/>
            <a:chOff x="2536087" y="4234635"/>
            <a:chExt cx="6847611" cy="238480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A5CE57-D72E-6345-A00E-E16DA4DA17E0}"/>
                </a:ext>
              </a:extLst>
            </p:cNvPr>
            <p:cNvSpPr/>
            <p:nvPr/>
          </p:nvSpPr>
          <p:spPr>
            <a:xfrm>
              <a:off x="3050261" y="5401880"/>
              <a:ext cx="854109" cy="807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start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1889B6D-B7BB-304B-BC73-E011A241C6C2}"/>
                </a:ext>
              </a:extLst>
            </p:cNvPr>
            <p:cNvSpPr/>
            <p:nvPr/>
          </p:nvSpPr>
          <p:spPr>
            <a:xfrm>
              <a:off x="5024853" y="5403663"/>
              <a:ext cx="854109" cy="807021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quote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83FC1BB-DB40-5C4D-BF10-2DBFAC52DCD2}"/>
                </a:ext>
              </a:extLst>
            </p:cNvPr>
            <p:cNvSpPr/>
            <p:nvPr/>
          </p:nvSpPr>
          <p:spPr>
            <a:xfrm>
              <a:off x="6998230" y="5409497"/>
              <a:ext cx="854109" cy="80702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slash</a:t>
              </a:r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CBFCC0DA-6EDA-CB4B-92C3-17FDAFCD566D}"/>
                </a:ext>
              </a:extLst>
            </p:cNvPr>
            <p:cNvSpPr/>
            <p:nvPr/>
          </p:nvSpPr>
          <p:spPr>
            <a:xfrm rot="9387854">
              <a:off x="5693197" y="4898572"/>
              <a:ext cx="1827892" cy="1396441"/>
            </a:xfrm>
            <a:prstGeom prst="arc">
              <a:avLst>
                <a:gd name="adj1" fmla="val 15003667"/>
                <a:gd name="adj2" fmla="val 21358983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91C8BA-235A-3942-9472-9222C1D68D11}"/>
                </a:ext>
              </a:extLst>
            </p:cNvPr>
            <p:cNvSpPr txBox="1"/>
            <p:nvPr/>
          </p:nvSpPr>
          <p:spPr>
            <a:xfrm>
              <a:off x="6166988" y="5449228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\ / -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B4F9E50-61CE-5C4F-8588-0DE2810E4E47}"/>
                </a:ext>
              </a:extLst>
            </p:cNvPr>
            <p:cNvCxnSpPr>
              <a:cxnSpLocks/>
            </p:cNvCxnSpPr>
            <p:nvPr/>
          </p:nvCxnSpPr>
          <p:spPr>
            <a:xfrm>
              <a:off x="2662053" y="5805391"/>
              <a:ext cx="381242" cy="104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1D1B6038-BF54-114E-8B8F-4286F1EE214C}"/>
                </a:ext>
              </a:extLst>
            </p:cNvPr>
            <p:cNvSpPr/>
            <p:nvPr/>
          </p:nvSpPr>
          <p:spPr>
            <a:xfrm>
              <a:off x="3234949" y="4994986"/>
              <a:ext cx="424251" cy="628471"/>
            </a:xfrm>
            <a:prstGeom prst="arc">
              <a:avLst>
                <a:gd name="adj1" fmla="val 9264246"/>
                <a:gd name="adj2" fmla="val 238483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97535D-EA0A-F447-BE44-25005B463DB4}"/>
                </a:ext>
              </a:extLst>
            </p:cNvPr>
            <p:cNvSpPr txBox="1"/>
            <p:nvPr/>
          </p:nvSpPr>
          <p:spPr>
            <a:xfrm>
              <a:off x="2536087" y="4660317"/>
              <a:ext cx="18630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other / </a:t>
              </a:r>
              <a:r>
                <a:rPr lang="en-US" sz="1400" dirty="0" err="1">
                  <a:solidFill>
                    <a:schemeClr val="accent1"/>
                  </a:solidFill>
                </a:rPr>
                <a:t>putchar</a:t>
              </a:r>
              <a:r>
                <a:rPr lang="en-US" sz="1400" dirty="0">
                  <a:solidFill>
                    <a:schemeClr val="accent1"/>
                  </a:solidFill>
                </a:rPr>
                <a:t>(other)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3D4F2AF-D7A6-E641-8750-15F029D133A3}"/>
                </a:ext>
              </a:extLst>
            </p:cNvPr>
            <p:cNvSpPr txBox="1"/>
            <p:nvPr/>
          </p:nvSpPr>
          <p:spPr>
            <a:xfrm>
              <a:off x="4086998" y="5465256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" / -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C3C1F5F-632B-AD4C-97F1-1C9981EB74EA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>
              <a:off x="3904370" y="5805391"/>
              <a:ext cx="1120483" cy="178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DB09770-92B2-C74B-9F6A-77ED4DCAB093}"/>
                </a:ext>
              </a:extLst>
            </p:cNvPr>
            <p:cNvCxnSpPr>
              <a:cxnSpLocks/>
            </p:cNvCxnSpPr>
            <p:nvPr/>
          </p:nvCxnSpPr>
          <p:spPr>
            <a:xfrm>
              <a:off x="5899404" y="5806903"/>
              <a:ext cx="1100041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E431581-3189-C14C-988B-3BF49053C29C}"/>
                </a:ext>
              </a:extLst>
            </p:cNvPr>
            <p:cNvSpPr txBox="1"/>
            <p:nvPr/>
          </p:nvSpPr>
          <p:spPr>
            <a:xfrm>
              <a:off x="4290991" y="4957168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EOF/No error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1225902-C5D1-2D40-A491-291A119FCC22}"/>
                </a:ext>
              </a:extLst>
            </p:cNvPr>
            <p:cNvSpPr txBox="1"/>
            <p:nvPr/>
          </p:nvSpPr>
          <p:spPr>
            <a:xfrm>
              <a:off x="6253924" y="6280890"/>
              <a:ext cx="5148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all/-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B7BD4A4-B7AB-0D4E-BF60-FCBD2952900D}"/>
                </a:ext>
              </a:extLst>
            </p:cNvPr>
            <p:cNvSpPr/>
            <p:nvPr/>
          </p:nvSpPr>
          <p:spPr>
            <a:xfrm>
              <a:off x="4907205" y="4234635"/>
              <a:ext cx="1103863" cy="626396"/>
            </a:xfrm>
            <a:prstGeom prst="ellipse">
              <a:avLst/>
            </a:prstGeom>
            <a:gradFill flip="none" rotWithShape="1">
              <a:gsLst>
                <a:gs pos="0">
                  <a:srgbClr val="2C895B">
                    <a:tint val="66000"/>
                    <a:satMod val="160000"/>
                  </a:srgbClr>
                </a:gs>
                <a:gs pos="50000">
                  <a:srgbClr val="2C895B">
                    <a:tint val="44500"/>
                    <a:satMod val="160000"/>
                  </a:srgbClr>
                </a:gs>
                <a:gs pos="100000">
                  <a:srgbClr val="2C895B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</a:rPr>
                <a:t>end program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BD1ED0D-936B-C447-8DBA-77E8CADBD54C}"/>
                </a:ext>
              </a:extLst>
            </p:cNvPr>
            <p:cNvCxnSpPr>
              <a:cxnSpLocks/>
              <a:endCxn id="86" idx="2"/>
            </p:cNvCxnSpPr>
            <p:nvPr/>
          </p:nvCxnSpPr>
          <p:spPr>
            <a:xfrm flipV="1">
              <a:off x="3806439" y="4547833"/>
              <a:ext cx="1100766" cy="1014926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1F41DD-985B-7A43-AD6D-BEBFB01D0645}"/>
                </a:ext>
              </a:extLst>
            </p:cNvPr>
            <p:cNvSpPr txBox="1"/>
            <p:nvPr/>
          </p:nvSpPr>
          <p:spPr>
            <a:xfrm>
              <a:off x="6800940" y="4284311"/>
              <a:ext cx="25827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Will not need as a state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2BEF33-3FA8-4446-91FA-D62B982B74D0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5989173" y="4468977"/>
              <a:ext cx="811767" cy="35719"/>
            </a:xfrm>
            <a:prstGeom prst="straightConnector1">
              <a:avLst/>
            </a:prstGeom>
            <a:ln w="19050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BC27526C-752A-ACF4-5B57-E072D47A8342}"/>
                </a:ext>
              </a:extLst>
            </p:cNvPr>
            <p:cNvSpPr/>
            <p:nvPr/>
          </p:nvSpPr>
          <p:spPr>
            <a:xfrm rot="9387854">
              <a:off x="3550000" y="5019406"/>
              <a:ext cx="1844930" cy="1342589"/>
            </a:xfrm>
            <a:prstGeom prst="arc">
              <a:avLst>
                <a:gd name="adj1" fmla="val 14204287"/>
                <a:gd name="adj2" fmla="val 2140988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AF3ABC-E816-7EB7-956C-5B894C8F01B4}"/>
                </a:ext>
              </a:extLst>
            </p:cNvPr>
            <p:cNvSpPr txBox="1"/>
            <p:nvPr/>
          </p:nvSpPr>
          <p:spPr>
            <a:xfrm>
              <a:off x="4039577" y="6025594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" / -</a:t>
              </a: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89B7250-8A68-3DD0-3837-FB88502A35EE}"/>
                </a:ext>
              </a:extLst>
            </p:cNvPr>
            <p:cNvSpPr/>
            <p:nvPr/>
          </p:nvSpPr>
          <p:spPr>
            <a:xfrm flipV="1">
              <a:off x="5170795" y="6038871"/>
              <a:ext cx="489971" cy="549958"/>
            </a:xfrm>
            <a:prstGeom prst="arc">
              <a:avLst>
                <a:gd name="adj1" fmla="val 8610538"/>
                <a:gd name="adj2" fmla="val 238483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E1A20E3-0BEE-9677-FF53-E3F60C60FCC8}"/>
                </a:ext>
              </a:extLst>
            </p:cNvPr>
            <p:cNvCxnSpPr>
              <a:cxnSpLocks/>
              <a:stCxn id="34" idx="0"/>
              <a:endCxn id="86" idx="4"/>
            </p:cNvCxnSpPr>
            <p:nvPr/>
          </p:nvCxnSpPr>
          <p:spPr>
            <a:xfrm flipV="1">
              <a:off x="5451908" y="4861031"/>
              <a:ext cx="7229" cy="542632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832952-D91E-AC29-2719-6FCAED3E7BDF}"/>
                </a:ext>
              </a:extLst>
            </p:cNvPr>
            <p:cNvSpPr txBox="1"/>
            <p:nvPr/>
          </p:nvSpPr>
          <p:spPr>
            <a:xfrm>
              <a:off x="5437379" y="4981438"/>
              <a:ext cx="869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EOF/error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D43FDF-8FE1-FF6D-663C-16FA5F699152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5984804" y="4647257"/>
              <a:ext cx="1138507" cy="880425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0F2775-4FDB-0452-35F1-7BEA8A824E31}"/>
                </a:ext>
              </a:extLst>
            </p:cNvPr>
            <p:cNvSpPr txBox="1"/>
            <p:nvPr/>
          </p:nvSpPr>
          <p:spPr>
            <a:xfrm>
              <a:off x="6614383" y="4925110"/>
              <a:ext cx="869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EOF/error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C0649D8-84BB-2A53-7578-CB4A1B533437}"/>
              </a:ext>
            </a:extLst>
          </p:cNvPr>
          <p:cNvSpPr txBox="1"/>
          <p:nvPr/>
        </p:nvSpPr>
        <p:spPr>
          <a:xfrm>
            <a:off x="497305" y="585066"/>
            <a:ext cx="11553797" cy="3477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Rules for this DFA example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input to output while removing everything in "strings" from output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input: 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"foo"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output: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endParaRPr lang="en-US" sz="2000" i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Special Case: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Inside a string, a \ is an escape sequence, ignore the next char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Allows you to put an " in a string</a:t>
            </a:r>
          </a:p>
          <a:p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input: 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"foo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\"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bar"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output: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endParaRPr lang="en-US" sz="2000" i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3C7B6-7EC2-316B-A734-40AC765440BD}"/>
              </a:ext>
            </a:extLst>
          </p:cNvPr>
          <p:cNvSpPr txBox="1"/>
          <p:nvPr/>
        </p:nvSpPr>
        <p:spPr>
          <a:xfrm>
            <a:off x="4540638" y="6519446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</p:spTree>
    <p:extLst>
      <p:ext uri="{BB962C8B-B14F-4D97-AF65-F5344CB8AC3E}">
        <p14:creationId xmlns:p14="http://schemas.microsoft.com/office/powerpoint/2010/main" val="177253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D2F14-EC62-1249-9E9B-A22139647E7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9146" y="3401649"/>
            <a:ext cx="6001847" cy="33701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Use </a:t>
            </a:r>
            <a:r>
              <a:rPr lang="en-US" sz="2000" dirty="0" err="1"/>
              <a:t>enum</a:t>
            </a:r>
            <a:r>
              <a:rPr lang="en-US" sz="2000" dirty="0"/>
              <a:t> to define the states</a:t>
            </a:r>
          </a:p>
          <a:p>
            <a:pPr lvl="1"/>
            <a:endParaRPr lang="en-US" sz="1800" dirty="0"/>
          </a:p>
          <a:p>
            <a:r>
              <a:rPr lang="en-US" sz="1800" b="1" dirty="0">
                <a:solidFill>
                  <a:srgbClr val="2C895B"/>
                </a:solidFill>
              </a:rPr>
              <a:t>Declare</a:t>
            </a:r>
            <a:r>
              <a:rPr lang="en-US" sz="1800" dirty="0"/>
              <a:t> a </a:t>
            </a:r>
            <a:r>
              <a:rPr lang="en-US" sz="1800" dirty="0">
                <a:solidFill>
                  <a:schemeClr val="accent1"/>
                </a:solidFill>
              </a:rPr>
              <a:t>set of functions </a:t>
            </a:r>
            <a:r>
              <a:rPr lang="en-US" sz="1800" dirty="0"/>
              <a:t>for </a:t>
            </a:r>
            <a:r>
              <a:rPr lang="en-US" sz="1800" dirty="0">
                <a:solidFill>
                  <a:schemeClr val="accent1"/>
                </a:solidFill>
              </a:rPr>
              <a:t>each state</a:t>
            </a:r>
            <a:r>
              <a:rPr lang="en-US" sz="1800" dirty="0"/>
              <a:t> 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2000" dirty="0"/>
              <a:t>Each function implements the </a:t>
            </a:r>
            <a:r>
              <a:rPr lang="en-US" sz="2000" dirty="0">
                <a:solidFill>
                  <a:srgbClr val="0070C0"/>
                </a:solidFill>
              </a:rPr>
              <a:t>outbound arcs 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returns the next state </a:t>
            </a:r>
            <a:r>
              <a:rPr lang="en-US" sz="2000" dirty="0">
                <a:solidFill>
                  <a:srgbClr val="2C895B"/>
                </a:solidFill>
              </a:rPr>
              <a:t>based on the next input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performs actions associated with arc taken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8519"/>
          </a:xfrm>
        </p:spPr>
        <p:txBody>
          <a:bodyPr/>
          <a:lstStyle/>
          <a:p>
            <a:r>
              <a:rPr lang="en-US" dirty="0"/>
              <a:t>Programming a Deterministic Finite Automaton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24BD7-B7D0-3B4E-88D9-7744F046DD95}"/>
              </a:ext>
            </a:extLst>
          </p:cNvPr>
          <p:cNvSpPr txBox="1"/>
          <p:nvPr/>
        </p:nvSpPr>
        <p:spPr>
          <a:xfrm>
            <a:off x="776701" y="3944749"/>
            <a:ext cx="433644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1A5CE57-D72E-6345-A00E-E16DA4DA17E0}"/>
              </a:ext>
            </a:extLst>
          </p:cNvPr>
          <p:cNvSpPr/>
          <p:nvPr/>
        </p:nvSpPr>
        <p:spPr>
          <a:xfrm>
            <a:off x="3228538" y="1710099"/>
            <a:ext cx="854109" cy="807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1889B6D-B7BB-304B-BC73-E011A241C6C2}"/>
              </a:ext>
            </a:extLst>
          </p:cNvPr>
          <p:cNvSpPr/>
          <p:nvPr/>
        </p:nvSpPr>
        <p:spPr>
          <a:xfrm>
            <a:off x="5203130" y="1711882"/>
            <a:ext cx="854109" cy="807021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quote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3FC1BB-DB40-5C4D-BF10-2DBFAC52DCD2}"/>
              </a:ext>
            </a:extLst>
          </p:cNvPr>
          <p:cNvSpPr/>
          <p:nvPr/>
        </p:nvSpPr>
        <p:spPr>
          <a:xfrm>
            <a:off x="7176507" y="1717716"/>
            <a:ext cx="854109" cy="80702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slash</a:t>
            </a: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CBFCC0DA-6EDA-CB4B-92C3-17FDAFCD566D}"/>
              </a:ext>
            </a:extLst>
          </p:cNvPr>
          <p:cNvSpPr/>
          <p:nvPr/>
        </p:nvSpPr>
        <p:spPr>
          <a:xfrm rot="9387854">
            <a:off x="5871474" y="1206791"/>
            <a:ext cx="1827892" cy="1396441"/>
          </a:xfrm>
          <a:prstGeom prst="arc">
            <a:avLst>
              <a:gd name="adj1" fmla="val 15003667"/>
              <a:gd name="adj2" fmla="val 2135898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91C8BA-235A-3942-9472-9222C1D68D11}"/>
              </a:ext>
            </a:extLst>
          </p:cNvPr>
          <p:cNvSpPr txBox="1"/>
          <p:nvPr/>
        </p:nvSpPr>
        <p:spPr>
          <a:xfrm>
            <a:off x="6345265" y="175744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\ / -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B4F9E50-61CE-5C4F-8588-0DE2810E4E47}"/>
              </a:ext>
            </a:extLst>
          </p:cNvPr>
          <p:cNvCxnSpPr>
            <a:cxnSpLocks/>
          </p:cNvCxnSpPr>
          <p:nvPr/>
        </p:nvCxnSpPr>
        <p:spPr>
          <a:xfrm>
            <a:off x="2840330" y="2113610"/>
            <a:ext cx="381242" cy="104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rc 72">
            <a:extLst>
              <a:ext uri="{FF2B5EF4-FFF2-40B4-BE49-F238E27FC236}">
                <a16:creationId xmlns:a16="http://schemas.microsoft.com/office/drawing/2014/main" id="{1D1B6038-BF54-114E-8B8F-4286F1EE214C}"/>
              </a:ext>
            </a:extLst>
          </p:cNvPr>
          <p:cNvSpPr/>
          <p:nvPr/>
        </p:nvSpPr>
        <p:spPr>
          <a:xfrm>
            <a:off x="3413226" y="1303205"/>
            <a:ext cx="424251" cy="628471"/>
          </a:xfrm>
          <a:prstGeom prst="arc">
            <a:avLst>
              <a:gd name="adj1" fmla="val 9264246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97535D-EA0A-F447-BE44-25005B463DB4}"/>
              </a:ext>
            </a:extLst>
          </p:cNvPr>
          <p:cNvSpPr txBox="1"/>
          <p:nvPr/>
        </p:nvSpPr>
        <p:spPr>
          <a:xfrm>
            <a:off x="2714364" y="968536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other / </a:t>
            </a:r>
            <a:r>
              <a:rPr lang="en-US" sz="1400" dirty="0" err="1">
                <a:solidFill>
                  <a:schemeClr val="accent1"/>
                </a:solidFill>
              </a:rPr>
              <a:t>putchar</a:t>
            </a:r>
            <a:r>
              <a:rPr lang="en-US" sz="1400" dirty="0">
                <a:solidFill>
                  <a:schemeClr val="accent1"/>
                </a:solidFill>
              </a:rPr>
              <a:t>(other)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3D4F2AF-D7A6-E641-8750-15F029D133A3}"/>
              </a:ext>
            </a:extLst>
          </p:cNvPr>
          <p:cNvSpPr txBox="1"/>
          <p:nvPr/>
        </p:nvSpPr>
        <p:spPr>
          <a:xfrm>
            <a:off x="4265275" y="1773475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C3C1F5F-632B-AD4C-97F1-1C9981EB74EA}"/>
              </a:ext>
            </a:extLst>
          </p:cNvPr>
          <p:cNvCxnSpPr>
            <a:cxnSpLocks/>
            <a:stCxn id="33" idx="6"/>
            <a:endCxn id="34" idx="2"/>
          </p:cNvCxnSpPr>
          <p:nvPr/>
        </p:nvCxnSpPr>
        <p:spPr>
          <a:xfrm>
            <a:off x="4082647" y="2113610"/>
            <a:ext cx="1120483" cy="178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DB09770-92B2-C74B-9F6A-77ED4DCAB093}"/>
              </a:ext>
            </a:extLst>
          </p:cNvPr>
          <p:cNvCxnSpPr>
            <a:cxnSpLocks/>
          </p:cNvCxnSpPr>
          <p:nvPr/>
        </p:nvCxnSpPr>
        <p:spPr>
          <a:xfrm>
            <a:off x="6077681" y="2115122"/>
            <a:ext cx="1100041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E431581-3189-C14C-988B-3BF49053C29C}"/>
              </a:ext>
            </a:extLst>
          </p:cNvPr>
          <p:cNvSpPr txBox="1"/>
          <p:nvPr/>
        </p:nvSpPr>
        <p:spPr>
          <a:xfrm>
            <a:off x="4469268" y="126538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EOF/No error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1225902-C5D1-2D40-A491-291A119FCC22}"/>
              </a:ext>
            </a:extLst>
          </p:cNvPr>
          <p:cNvSpPr txBox="1"/>
          <p:nvPr/>
        </p:nvSpPr>
        <p:spPr>
          <a:xfrm>
            <a:off x="6432201" y="2589109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all/-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B7BD4A4-B7AB-0D4E-BF60-FCBD2952900D}"/>
              </a:ext>
            </a:extLst>
          </p:cNvPr>
          <p:cNvSpPr/>
          <p:nvPr/>
        </p:nvSpPr>
        <p:spPr>
          <a:xfrm>
            <a:off x="5085482" y="542854"/>
            <a:ext cx="1103863" cy="626396"/>
          </a:xfrm>
          <a:prstGeom prst="ellipse">
            <a:avLst/>
          </a:prstGeom>
          <a:gradFill flip="none" rotWithShape="1">
            <a:gsLst>
              <a:gs pos="0">
                <a:srgbClr val="2C895B">
                  <a:tint val="66000"/>
                  <a:satMod val="160000"/>
                </a:srgbClr>
              </a:gs>
              <a:gs pos="50000">
                <a:srgbClr val="2C895B">
                  <a:tint val="44500"/>
                  <a:satMod val="160000"/>
                </a:srgbClr>
              </a:gs>
              <a:gs pos="100000">
                <a:srgbClr val="2C895B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end program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BD1ED0D-936B-C447-8DBA-77E8CADBD54C}"/>
              </a:ext>
            </a:extLst>
          </p:cNvPr>
          <p:cNvCxnSpPr>
            <a:cxnSpLocks/>
            <a:endCxn id="86" idx="2"/>
          </p:cNvCxnSpPr>
          <p:nvPr/>
        </p:nvCxnSpPr>
        <p:spPr>
          <a:xfrm flipV="1">
            <a:off x="3984716" y="856052"/>
            <a:ext cx="1100766" cy="101492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41ED4C2-1C5B-CD47-BB03-F0AF71856FD6}"/>
              </a:ext>
            </a:extLst>
          </p:cNvPr>
          <p:cNvSpPr txBox="1"/>
          <p:nvPr/>
        </p:nvSpPr>
        <p:spPr>
          <a:xfrm>
            <a:off x="774089" y="4595185"/>
            <a:ext cx="4110421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1F41DD-985B-7A43-AD6D-BEBFB01D0645}"/>
              </a:ext>
            </a:extLst>
          </p:cNvPr>
          <p:cNvSpPr txBox="1"/>
          <p:nvPr/>
        </p:nvSpPr>
        <p:spPr>
          <a:xfrm>
            <a:off x="6979217" y="592530"/>
            <a:ext cx="258275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Will not need as a state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2BEF33-3FA8-4446-91FA-D62B982B74D0}"/>
              </a:ext>
            </a:extLst>
          </p:cNvPr>
          <p:cNvCxnSpPr>
            <a:stCxn id="11" idx="1"/>
          </p:cNvCxnSpPr>
          <p:nvPr/>
        </p:nvCxnSpPr>
        <p:spPr>
          <a:xfrm flipH="1">
            <a:off x="6167450" y="777196"/>
            <a:ext cx="811767" cy="35719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FE6BD81-EDA8-7B45-A44C-F7C789C6DAF8}"/>
              </a:ext>
            </a:extLst>
          </p:cNvPr>
          <p:cNvSpPr txBox="1"/>
          <p:nvPr/>
        </p:nvSpPr>
        <p:spPr>
          <a:xfrm>
            <a:off x="6646886" y="3435262"/>
            <a:ext cx="5394501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process input until EOF in main()</a:t>
            </a:r>
          </a:p>
          <a:p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Use a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 statement(state)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(1) call the current state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     and pass it the input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(2) it will determine the arc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(3) it also performs any output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(4) it returns the next state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989FBA-A88D-204F-A895-168924BF3F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C27526C-752A-ACF4-5B57-E072D47A8342}"/>
              </a:ext>
            </a:extLst>
          </p:cNvPr>
          <p:cNvSpPr/>
          <p:nvPr/>
        </p:nvSpPr>
        <p:spPr>
          <a:xfrm rot="9387854">
            <a:off x="3728277" y="1327625"/>
            <a:ext cx="1844930" cy="1342589"/>
          </a:xfrm>
          <a:prstGeom prst="arc">
            <a:avLst>
              <a:gd name="adj1" fmla="val 14204287"/>
              <a:gd name="adj2" fmla="val 2140988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AF3ABC-E816-7EB7-956C-5B894C8F01B4}"/>
              </a:ext>
            </a:extLst>
          </p:cNvPr>
          <p:cNvSpPr txBox="1"/>
          <p:nvPr/>
        </p:nvSpPr>
        <p:spPr>
          <a:xfrm>
            <a:off x="4217854" y="2333813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189B7250-8A68-3DD0-3837-FB88502A35EE}"/>
              </a:ext>
            </a:extLst>
          </p:cNvPr>
          <p:cNvSpPr/>
          <p:nvPr/>
        </p:nvSpPr>
        <p:spPr>
          <a:xfrm flipV="1">
            <a:off x="5349072" y="2347090"/>
            <a:ext cx="489971" cy="549958"/>
          </a:xfrm>
          <a:prstGeom prst="arc">
            <a:avLst>
              <a:gd name="adj1" fmla="val 8610538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1A20E3-0BEE-9677-FF53-E3F60C60FCC8}"/>
              </a:ext>
            </a:extLst>
          </p:cNvPr>
          <p:cNvCxnSpPr>
            <a:cxnSpLocks/>
            <a:stCxn id="34" idx="0"/>
            <a:endCxn id="86" idx="4"/>
          </p:cNvCxnSpPr>
          <p:nvPr/>
        </p:nvCxnSpPr>
        <p:spPr>
          <a:xfrm flipV="1">
            <a:off x="5630185" y="1169250"/>
            <a:ext cx="7229" cy="54263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832952-D91E-AC29-2719-6FCAED3E7BDF}"/>
              </a:ext>
            </a:extLst>
          </p:cNvPr>
          <p:cNvSpPr txBox="1"/>
          <p:nvPr/>
        </p:nvSpPr>
        <p:spPr>
          <a:xfrm>
            <a:off x="5615656" y="1289657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D43FDF-8FE1-FF6D-663C-16FA5F699152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163081" y="955476"/>
            <a:ext cx="1138507" cy="88042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D0F2775-4FDB-0452-35F1-7BEA8A824E31}"/>
              </a:ext>
            </a:extLst>
          </p:cNvPr>
          <p:cNvSpPr txBox="1"/>
          <p:nvPr/>
        </p:nvSpPr>
        <p:spPr>
          <a:xfrm>
            <a:off x="6792660" y="1233329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1527C2-59A9-BCF6-0C28-5EE07D900DD3}"/>
              </a:ext>
            </a:extLst>
          </p:cNvPr>
          <p:cNvSpPr txBox="1"/>
          <p:nvPr/>
        </p:nvSpPr>
        <p:spPr>
          <a:xfrm>
            <a:off x="5443233" y="2950906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</p:spTree>
    <p:extLst>
      <p:ext uri="{BB962C8B-B14F-4D97-AF65-F5344CB8AC3E}">
        <p14:creationId xmlns:p14="http://schemas.microsoft.com/office/powerpoint/2010/main" val="30976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4" grpId="0" animBg="1"/>
      <p:bldP spid="92" grpId="0" animBg="1"/>
      <p:bldP spid="93" grpId="0" animBg="1"/>
      <p:bldP spid="4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7665C9-5628-6668-1DEA-5370944F4F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70498" y="887740"/>
            <a:ext cx="8832281" cy="209128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Break the program into three files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</a:t>
            </a:r>
            <a:r>
              <a:rPr lang="en-US" dirty="0"/>
              <a:t>is where main loop is, imports the declarations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state.h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/>
              <a:t>:   is the interface to the state handlers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/>
              <a:t>definition of the state handler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46D0F4-EBA9-3C03-7023-D7B0B9C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8" y="79997"/>
            <a:ext cx="11433243" cy="715294"/>
          </a:xfrm>
        </p:spPr>
        <p:txBody>
          <a:bodyPr/>
          <a:lstStyle/>
          <a:p>
            <a:r>
              <a:rPr lang="en-US" dirty="0"/>
              <a:t>Programming a Deterministic Finite Automaton – The Files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7CA10-91D2-3BB2-BFAB-721DC9F26A80}"/>
              </a:ext>
            </a:extLst>
          </p:cNvPr>
          <p:cNvSpPr txBox="1"/>
          <p:nvPr/>
        </p:nvSpPr>
        <p:spPr>
          <a:xfrm>
            <a:off x="1508324" y="3590213"/>
            <a:ext cx="2590774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160C2-24B4-EFE7-5534-AFB272CA4E08}"/>
              </a:ext>
            </a:extLst>
          </p:cNvPr>
          <p:cNvSpPr txBox="1"/>
          <p:nvPr/>
        </p:nvSpPr>
        <p:spPr>
          <a:xfrm>
            <a:off x="5217477" y="3429000"/>
            <a:ext cx="4743606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user defined type specification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prototypes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each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CDA78-2FE0-C6D8-D1BD-52A92A1355BB}"/>
              </a:ext>
            </a:extLst>
          </p:cNvPr>
          <p:cNvSpPr txBox="1"/>
          <p:nvPr/>
        </p:nvSpPr>
        <p:spPr>
          <a:xfrm>
            <a:off x="5217477" y="5309372"/>
            <a:ext cx="2844048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definitions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each state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22EFD6F7-A885-52F4-5ADB-4B4DBC258C03}"/>
              </a:ext>
            </a:extLst>
          </p:cNvPr>
          <p:cNvSpPr/>
          <p:nvPr/>
        </p:nvSpPr>
        <p:spPr>
          <a:xfrm>
            <a:off x="4101494" y="3871994"/>
            <a:ext cx="1115983" cy="3073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0046601-15A6-960D-CD98-F524AF014898}"/>
              </a:ext>
            </a:extLst>
          </p:cNvPr>
          <p:cNvSpPr/>
          <p:nvPr/>
        </p:nvSpPr>
        <p:spPr>
          <a:xfrm>
            <a:off x="6375968" y="4622350"/>
            <a:ext cx="200214" cy="676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DF8884-1D39-09F7-96E4-0EDE8F00D3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959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  <p:bldP spid="7" grpId="0" animBg="1"/>
      <p:bldP spid="8" grpId="0" animBg="1"/>
      <p:bldP spid="9" grpId="0" animBg="1"/>
      <p:bldP spid="10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F5A5-22A2-AA44-9312-A5E073F1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9" y="0"/>
            <a:ext cx="12014188" cy="570298"/>
          </a:xfrm>
        </p:spPr>
        <p:txBody>
          <a:bodyPr/>
          <a:lstStyle/>
          <a:p>
            <a:r>
              <a:rPr lang="en-US" dirty="0"/>
              <a:t>Back in those Early Years…. Physically Wiring your ”Program”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92867-68C6-3A41-820C-61A43096DD4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463" y="582134"/>
            <a:ext cx="3138424" cy="59542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Early Hardware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Used very simple CPU instructions (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primitives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e.g., a single instruction for adding two integers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Software simple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Closely reflected the actual hardware it was running 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Specify each step manually</a:t>
            </a:r>
          </a:p>
          <a:p>
            <a:r>
              <a:rPr lang="en-US" dirty="0"/>
              <a:t>How to program: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Physical </a:t>
            </a:r>
            <a:r>
              <a:rPr lang="en-US" b="1" u="sng" dirty="0">
                <a:solidFill>
                  <a:schemeClr val="accent5"/>
                </a:solidFill>
              </a:rPr>
              <a:t>re-wiring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was a major part of programming</a:t>
            </a:r>
          </a:p>
        </p:txBody>
      </p:sp>
      <p:pic>
        <p:nvPicPr>
          <p:cNvPr id="4" name="Picture 3" descr="https://fortunedotcom.files.wordpress.com/2014/09/isa06_7.jpg?quality=80&amp;w=702">
            <a:extLst>
              <a:ext uri="{FF2B5EF4-FFF2-40B4-BE49-F238E27FC236}">
                <a16:creationId xmlns:a16="http://schemas.microsoft.com/office/drawing/2014/main" id="{8BACA027-EF96-CC42-9F5C-8D996993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094" y="619397"/>
            <a:ext cx="8744443" cy="5954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EB90CF-447E-E04D-9D17-8322749C7F94}"/>
              </a:ext>
            </a:extLst>
          </p:cNvPr>
          <p:cNvSpPr/>
          <p:nvPr/>
        </p:nvSpPr>
        <p:spPr>
          <a:xfrm>
            <a:off x="3492993" y="839972"/>
            <a:ext cx="5014283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Jean Jennings (left), </a:t>
            </a:r>
            <a:r>
              <a:rPr lang="en-US" sz="1400" b="0" dirty="0" err="1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Marlyn</a:t>
            </a:r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dirty="0" err="1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Wescoff</a:t>
            </a:r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(center), and Ruth </a:t>
            </a:r>
            <a:r>
              <a:rPr lang="en-US" sz="1400" b="0" dirty="0" err="1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Lichterman</a:t>
            </a:r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program ENIAC at the University of Pennsylvania, circa 1946.  </a:t>
            </a:r>
            <a:b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0" dirty="0">
                <a:solidFill>
                  <a:srgbClr val="8282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Photo: Corbis</a:t>
            </a:r>
          </a:p>
          <a:p>
            <a:r>
              <a:rPr lang="en-US" sz="1200" b="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  <a:hlinkClick r:id="rId3"/>
              </a:rPr>
              <a:t>http://fortune.com/2014/09/18/walter-isaacson-the-women-of-eniac/</a:t>
            </a:r>
            <a:r>
              <a:rPr lang="en-US" sz="1200" b="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6D8EC6-0373-094F-8CAE-A096BCE0357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7084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6D0F4-EBA9-3C03-7023-D7B0B9C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8" y="79997"/>
            <a:ext cx="11895081" cy="511674"/>
          </a:xfrm>
        </p:spPr>
        <p:txBody>
          <a:bodyPr/>
          <a:lstStyle/>
          <a:p>
            <a:r>
              <a:rPr lang="en-US" dirty="0"/>
              <a:t>Programming a Deterministic Finite Automaton – states{.</a:t>
            </a:r>
            <a:r>
              <a:rPr lang="en-US" dirty="0" err="1"/>
              <a:t>h,.c</a:t>
            </a:r>
            <a:r>
              <a:rPr lang="en-US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7E6EAA-1B43-1794-8163-F940326440A9}"/>
              </a:ext>
            </a:extLst>
          </p:cNvPr>
          <p:cNvSpPr txBox="1"/>
          <p:nvPr/>
        </p:nvSpPr>
        <p:spPr>
          <a:xfrm>
            <a:off x="349803" y="3327581"/>
            <a:ext cx="4719775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STATES_H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STATES_H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 type specification for DFA states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*/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6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F374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  function prototypes state handlers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*/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6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(int)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374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600" dirty="0">
                <a:solidFill>
                  <a:srgbClr val="F374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8C52F-93A5-6C7E-419B-D1D5489E004D}"/>
              </a:ext>
            </a:extLst>
          </p:cNvPr>
          <p:cNvSpPr txBox="1"/>
          <p:nvPr/>
        </p:nvSpPr>
        <p:spPr>
          <a:xfrm>
            <a:off x="5326207" y="1142367"/>
            <a:ext cx="6781650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(c == '\"')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QUOTE;      /* saw a double quote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            /* ok, echo input for everything else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START;          /* stay in START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(c == '\\')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SLASH;      /* saw a backslash ignore next char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else if (c == '\"')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START;      /* saw the closing " go to START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else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QUOTE;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 c)  </a:t>
            </a:r>
            <a:r>
              <a:rPr lang="en-US" sz="14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do we need a function here?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(void) c;     </a:t>
            </a:r>
            <a:r>
              <a:rPr lang="en-US" sz="14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parameter ignore; a questionable practice! */</a:t>
            </a:r>
          </a:p>
          <a:p>
            <a:r>
              <a:rPr lang="en-US" sz="14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QUOTE;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40A91-6093-8D1F-242B-A30950A96F38}"/>
              </a:ext>
            </a:extLst>
          </p:cNvPr>
          <p:cNvSpPr txBox="1"/>
          <p:nvPr/>
        </p:nvSpPr>
        <p:spPr>
          <a:xfrm>
            <a:off x="4038944" y="33899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states.h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1B026C-4829-78BF-473B-681007D6C897}"/>
              </a:ext>
            </a:extLst>
          </p:cNvPr>
          <p:cNvSpPr txBox="1"/>
          <p:nvPr/>
        </p:nvSpPr>
        <p:spPr>
          <a:xfrm>
            <a:off x="11111159" y="114236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states.c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166469-0761-DF3C-72F1-681388C292EB}"/>
              </a:ext>
            </a:extLst>
          </p:cNvPr>
          <p:cNvSpPr/>
          <p:nvPr/>
        </p:nvSpPr>
        <p:spPr>
          <a:xfrm>
            <a:off x="404126" y="1401853"/>
            <a:ext cx="854109" cy="807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E87276-C4B4-2B65-3791-D4BA8E3EE843}"/>
              </a:ext>
            </a:extLst>
          </p:cNvPr>
          <p:cNvSpPr/>
          <p:nvPr/>
        </p:nvSpPr>
        <p:spPr>
          <a:xfrm>
            <a:off x="2378718" y="1403636"/>
            <a:ext cx="854109" cy="807021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quote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55B20B-E041-2F4A-AA13-543F5E12D22C}"/>
              </a:ext>
            </a:extLst>
          </p:cNvPr>
          <p:cNvSpPr/>
          <p:nvPr/>
        </p:nvSpPr>
        <p:spPr>
          <a:xfrm>
            <a:off x="4352095" y="1409470"/>
            <a:ext cx="854109" cy="80702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slash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4291010-11F4-8758-6339-539AAF93504A}"/>
              </a:ext>
            </a:extLst>
          </p:cNvPr>
          <p:cNvSpPr/>
          <p:nvPr/>
        </p:nvSpPr>
        <p:spPr>
          <a:xfrm rot="9387854">
            <a:off x="3047062" y="898545"/>
            <a:ext cx="1827892" cy="1396441"/>
          </a:xfrm>
          <a:prstGeom prst="arc">
            <a:avLst>
              <a:gd name="adj1" fmla="val 15003667"/>
              <a:gd name="adj2" fmla="val 2135898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EE4C62-9407-9A6C-432F-DC91E98F5221}"/>
              </a:ext>
            </a:extLst>
          </p:cNvPr>
          <p:cNvSpPr txBox="1"/>
          <p:nvPr/>
        </p:nvSpPr>
        <p:spPr>
          <a:xfrm>
            <a:off x="3520853" y="144920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\ / -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A92C6C-E0A5-78F6-3291-29F99279EA50}"/>
              </a:ext>
            </a:extLst>
          </p:cNvPr>
          <p:cNvCxnSpPr>
            <a:cxnSpLocks/>
          </p:cNvCxnSpPr>
          <p:nvPr/>
        </p:nvCxnSpPr>
        <p:spPr>
          <a:xfrm>
            <a:off x="15918" y="1805364"/>
            <a:ext cx="381242" cy="104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4810ED0C-18E4-F9E8-0BD3-F993889AE5E4}"/>
              </a:ext>
            </a:extLst>
          </p:cNvPr>
          <p:cNvSpPr/>
          <p:nvPr/>
        </p:nvSpPr>
        <p:spPr>
          <a:xfrm>
            <a:off x="588814" y="994959"/>
            <a:ext cx="424251" cy="628471"/>
          </a:xfrm>
          <a:prstGeom prst="arc">
            <a:avLst>
              <a:gd name="adj1" fmla="val 9264246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C8B980-DEE5-1665-ADF3-476ABCD07F29}"/>
              </a:ext>
            </a:extLst>
          </p:cNvPr>
          <p:cNvSpPr txBox="1"/>
          <p:nvPr/>
        </p:nvSpPr>
        <p:spPr>
          <a:xfrm>
            <a:off x="65660" y="642273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other / </a:t>
            </a:r>
            <a:r>
              <a:rPr lang="en-US" sz="1400" dirty="0" err="1">
                <a:solidFill>
                  <a:schemeClr val="accent1"/>
                </a:solidFill>
              </a:rPr>
              <a:t>putchar</a:t>
            </a:r>
            <a:r>
              <a:rPr lang="en-US" sz="1400" dirty="0">
                <a:solidFill>
                  <a:schemeClr val="accent1"/>
                </a:solidFill>
              </a:rPr>
              <a:t>(other)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4987B2-EB75-CBB2-4F01-DE8CA7164F0C}"/>
              </a:ext>
            </a:extLst>
          </p:cNvPr>
          <p:cNvSpPr txBox="1"/>
          <p:nvPr/>
        </p:nvSpPr>
        <p:spPr>
          <a:xfrm>
            <a:off x="1440863" y="1465229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E3D196-4D22-C636-09D2-30774166939A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1258235" y="1805364"/>
            <a:ext cx="1120483" cy="178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545854-818F-9848-9118-640FB200B2C9}"/>
              </a:ext>
            </a:extLst>
          </p:cNvPr>
          <p:cNvCxnSpPr>
            <a:cxnSpLocks/>
          </p:cNvCxnSpPr>
          <p:nvPr/>
        </p:nvCxnSpPr>
        <p:spPr>
          <a:xfrm>
            <a:off x="3253269" y="1806876"/>
            <a:ext cx="1100041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67292FF-9572-2DF5-B391-A876EF1E6451}"/>
              </a:ext>
            </a:extLst>
          </p:cNvPr>
          <p:cNvSpPr txBox="1"/>
          <p:nvPr/>
        </p:nvSpPr>
        <p:spPr>
          <a:xfrm>
            <a:off x="1393442" y="2025567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9943F047-5CC4-99BE-FDED-2B196B4B997C}"/>
              </a:ext>
            </a:extLst>
          </p:cNvPr>
          <p:cNvSpPr/>
          <p:nvPr/>
        </p:nvSpPr>
        <p:spPr>
          <a:xfrm flipV="1">
            <a:off x="2524660" y="2038844"/>
            <a:ext cx="489971" cy="549958"/>
          </a:xfrm>
          <a:prstGeom prst="arc">
            <a:avLst>
              <a:gd name="adj1" fmla="val 8610538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3D1602-7FB1-0F4A-3193-2810E3429885}"/>
              </a:ext>
            </a:extLst>
          </p:cNvPr>
          <p:cNvSpPr txBox="1"/>
          <p:nvPr/>
        </p:nvSpPr>
        <p:spPr>
          <a:xfrm>
            <a:off x="3661844" y="2315821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all/-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966B00-3A9B-04BE-A98F-37D173DD8C0C}"/>
              </a:ext>
            </a:extLst>
          </p:cNvPr>
          <p:cNvSpPr txBox="1"/>
          <p:nvPr/>
        </p:nvSpPr>
        <p:spPr>
          <a:xfrm>
            <a:off x="2470136" y="2550266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DE7CF870-0608-5F68-55BE-EF1EE12E872D}"/>
              </a:ext>
            </a:extLst>
          </p:cNvPr>
          <p:cNvSpPr/>
          <p:nvPr/>
        </p:nvSpPr>
        <p:spPr>
          <a:xfrm rot="9387854">
            <a:off x="957202" y="1034918"/>
            <a:ext cx="1844930" cy="1342589"/>
          </a:xfrm>
          <a:prstGeom prst="arc">
            <a:avLst>
              <a:gd name="adj1" fmla="val 14204287"/>
              <a:gd name="adj2" fmla="val 2140988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5647D6-FB31-0EAB-A5EB-19686C5D56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7498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15" grpId="0"/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331909" cy="451782"/>
          </a:xfrm>
        </p:spPr>
        <p:txBody>
          <a:bodyPr/>
          <a:lstStyle/>
          <a:p>
            <a:r>
              <a:rPr lang="en-US" dirty="0"/>
              <a:t>Programming a Deterministic Finite Automaton – </a:t>
            </a:r>
            <a:r>
              <a:rPr lang="en-US" dirty="0" err="1"/>
              <a:t>main.c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0D56-B767-3150-6A68-963485003A24}"/>
              </a:ext>
            </a:extLst>
          </p:cNvPr>
          <p:cNvSpPr txBox="1"/>
          <p:nvPr/>
        </p:nvSpPr>
        <p:spPr>
          <a:xfrm>
            <a:off x="194554" y="531779"/>
            <a:ext cx="5551251" cy="5816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c;                 /* input char 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linecnt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1;       /* counts line in input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startline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1;     /* starting line number for quote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state = START;  /* initial state of DFA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((c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 != EOF)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switch (state)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START: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startline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linecnt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QUOTE: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SLASH: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(stderr, "Error: DFA state not handled\n");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return EXIT_FAILURE;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}  // end switch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(c == '\n')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linecnt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 // count the lines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}  // end while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459C2-D302-C9AF-34ED-D1CE446D55A4}"/>
              </a:ext>
            </a:extLst>
          </p:cNvPr>
          <p:cNvSpPr txBox="1"/>
          <p:nvPr/>
        </p:nvSpPr>
        <p:spPr>
          <a:xfrm>
            <a:off x="5865639" y="698120"/>
            <a:ext cx="6131807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 All done. No explicit end state used here.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 We may have had an error condition, what state did we end with?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(state == START)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EXIT_SUCCESS;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(stderr,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"Error: line %d: unterminated quote (\")\n",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startline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EXIT_FAILURE;;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CCE4A-D045-D2FC-6503-3349868CDF30}"/>
              </a:ext>
            </a:extLst>
          </p:cNvPr>
          <p:cNvSpPr txBox="1"/>
          <p:nvPr/>
        </p:nvSpPr>
        <p:spPr>
          <a:xfrm>
            <a:off x="6104325" y="3216070"/>
            <a:ext cx="5452134" cy="35394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-c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sz="1400" dirty="0">
              <a:solidFill>
                <a:srgbClr val="0070C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–c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400" dirty="0">
              <a:solidFill>
                <a:srgbClr val="0070C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states.o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123"456"789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123789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"123"45"67"</a:t>
            </a:r>
          </a:p>
          <a:p>
            <a:r>
              <a:rPr lang="en-US" sz="14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"123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456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78"9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r>
              <a:rPr lang="en-US" sz="14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cntrl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-d&gt;</a:t>
            </a:r>
            <a:endParaRPr lang="en-US" sz="14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Error: line 6: unterminated quote (")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22CBE-28D6-98EE-79A3-9D5DA50CDC53}"/>
              </a:ext>
            </a:extLst>
          </p:cNvPr>
          <p:cNvSpPr txBox="1"/>
          <p:nvPr/>
        </p:nvSpPr>
        <p:spPr>
          <a:xfrm>
            <a:off x="7482942" y="2803454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console – I type in </a:t>
            </a:r>
            <a:r>
              <a:rPr lang="en-US" dirty="0">
                <a:solidFill>
                  <a:schemeClr val="accent1"/>
                </a:solidFill>
              </a:rPr>
              <a:t>blue</a:t>
            </a: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05EB1-1422-D22C-8FEC-59A2F9DA5F3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9761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67182"/>
          </a:xfrm>
        </p:spPr>
        <p:txBody>
          <a:bodyPr/>
          <a:lstStyle/>
          <a:p>
            <a:r>
              <a:rPr lang="en-US" dirty="0"/>
              <a:t>Aside: Suppress compiler errors on fall throughs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90EC8-DB15-DAD7-CC7C-2FC75B7375C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0979" y="505231"/>
            <a:ext cx="10321389" cy="17543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/>
              <a:t>When writing switch statements in C it is not uncommon to see a case use a fall through to the next case below it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Why do this</a:t>
            </a:r>
            <a:r>
              <a:rPr lang="en-US" sz="1800" dirty="0"/>
              <a:t>: First state does extra steps and then the same steps as the "fall through " state</a:t>
            </a:r>
          </a:p>
          <a:p>
            <a:pPr lvl="1"/>
            <a:r>
              <a:rPr lang="en-US" sz="1800" dirty="0"/>
              <a:t>But compilers often (with extra checking flags, using heuristics) will flag this a potential error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Approach: </a:t>
            </a:r>
            <a:r>
              <a:rPr lang="en-US" sz="1800" dirty="0"/>
              <a:t>use the comment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 </a:t>
            </a:r>
            <a:r>
              <a:rPr lang="en-US" sz="1800" dirty="0"/>
              <a:t>to fix this (a bit of a "hack</a:t>
            </a:r>
            <a:r>
              <a:rPr lang="en-US" sz="1800" dirty="0">
                <a:sym typeface="Wingdings" pitchFamily="2" charset="2"/>
              </a:rPr>
              <a:t>"  )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0D56-B767-3150-6A68-963485003A24}"/>
              </a:ext>
            </a:extLst>
          </p:cNvPr>
          <p:cNvSpPr txBox="1"/>
          <p:nvPr/>
        </p:nvSpPr>
        <p:spPr>
          <a:xfrm>
            <a:off x="505422" y="2341904"/>
            <a:ext cx="2339972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a = 2;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 (a)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1: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("1\n");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2: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("default\n");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CCE4A-D045-D2FC-6503-3349868CDF30}"/>
              </a:ext>
            </a:extLst>
          </p:cNvPr>
          <p:cNvSpPr txBox="1"/>
          <p:nvPr/>
        </p:nvSpPr>
        <p:spPr>
          <a:xfrm>
            <a:off x="3054087" y="2413337"/>
            <a:ext cx="8632491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 function ‘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’: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switch.c:11:9: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error: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statement may fall through [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=implicit-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fallthrough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11 |         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|         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^~~~~~~~~~~~~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switch.c:12:5: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note: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12 |    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|    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^~~~~~~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cc1: all warnings being treated as errors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643F4-78C9-2564-3049-FB8DED63E803}"/>
              </a:ext>
            </a:extLst>
          </p:cNvPr>
          <p:cNvSpPr txBox="1"/>
          <p:nvPr/>
        </p:nvSpPr>
        <p:spPr>
          <a:xfrm>
            <a:off x="505421" y="4519962"/>
            <a:ext cx="2339973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a = 2;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 (a)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1: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("1\n");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2: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b="1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  <a:endParaRPr lang="en-US" sz="1200" b="1" i="1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("default\n");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61F68-2709-5D91-0653-680097E3E3AE}"/>
              </a:ext>
            </a:extLst>
          </p:cNvPr>
          <p:cNvSpPr txBox="1"/>
          <p:nvPr/>
        </p:nvSpPr>
        <p:spPr>
          <a:xfrm>
            <a:off x="3054087" y="4992435"/>
            <a:ext cx="435888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14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4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978C9-B2E8-1F33-1768-A5E088CF09C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5575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animBg="1"/>
      <p:bldP spid="8" grpId="0" animBg="1"/>
      <p:bldP spid="5" grpId="0" animBg="1"/>
      <p:bldP spid="10" grpId="0" animBg="1"/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68CC-E249-1145-B918-4C178A0D8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904C-47AD-964A-8571-27C84819CE1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1029460"/>
            <a:ext cx="10515600" cy="1532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Slides in this section are not used in class but contain material that you will find useful</a:t>
            </a:r>
          </a:p>
          <a:p>
            <a:r>
              <a:rPr lang="en-US" dirty="0"/>
              <a:t>Some are slides that were removed due to time constraints</a:t>
            </a:r>
          </a:p>
          <a:p>
            <a:r>
              <a:rPr lang="en-US" dirty="0"/>
              <a:t>Some will be used later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33636052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4836" y="1387682"/>
            <a:ext cx="11555491" cy="4440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  <a:cs typeface="Cambria"/>
              </a:rPr>
              <a:t>Lifetime (Or Storage Duration)</a:t>
            </a:r>
            <a:endParaRPr lang="en-US" sz="2400" dirty="0">
              <a:solidFill>
                <a:schemeClr val="accent3"/>
              </a:solidFill>
              <a:cs typeface="Cambria"/>
            </a:endParaRPr>
          </a:p>
          <a:p>
            <a:pPr lvl="1"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  <a:cs typeface="Cambria"/>
              </a:rPr>
              <a:t>Duration</a:t>
            </a:r>
            <a:r>
              <a:rPr lang="en-US" sz="2400" dirty="0">
                <a:solidFill>
                  <a:schemeClr val="accent3"/>
                </a:solidFill>
                <a:cs typeface="Cambria"/>
              </a:rPr>
              <a:t> in </a:t>
            </a:r>
            <a:r>
              <a:rPr lang="en-US" sz="2400" dirty="0">
                <a:cs typeface="Cambria"/>
              </a:rPr>
              <a:t>terms of program execution is where the </a:t>
            </a:r>
            <a:r>
              <a:rPr lang="en-US" sz="2400" dirty="0">
                <a:solidFill>
                  <a:srgbClr val="0070C0"/>
                </a:solidFill>
                <a:cs typeface="Cambria"/>
              </a:rPr>
              <a:t>contents of a variable is valid to reference in a C statement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(by C language specs – not the OS!)</a:t>
            </a:r>
            <a:r>
              <a:rPr lang="en-US" sz="2400" dirty="0">
                <a:cs typeface="Cambri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cs typeface="Cambria"/>
              </a:rPr>
              <a:t>Important: </a:t>
            </a:r>
            <a:r>
              <a:rPr lang="en-US" sz="2600" dirty="0">
                <a:cs typeface="Cambria"/>
              </a:rPr>
              <a:t>Linux </a:t>
            </a:r>
            <a:r>
              <a:rPr lang="en-US" sz="2600" dirty="0">
                <a:solidFill>
                  <a:srgbClr val="2C895B"/>
                </a:solidFill>
                <a:cs typeface="Cambria"/>
              </a:rPr>
              <a:t>may allow access to a memory location </a:t>
            </a:r>
            <a:r>
              <a:rPr lang="en-US" sz="2600" i="1" dirty="0">
                <a:solidFill>
                  <a:srgbClr val="FF0000"/>
                </a:solidFill>
                <a:cs typeface="Cambria"/>
              </a:rPr>
              <a:t>even though </a:t>
            </a:r>
            <a:r>
              <a:rPr lang="en-US" sz="2600" dirty="0">
                <a:cs typeface="Cambria"/>
              </a:rPr>
              <a:t>the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language</a:t>
            </a:r>
            <a:r>
              <a:rPr lang="en-US" sz="2600" dirty="0">
                <a:cs typeface="Cambria"/>
              </a:rPr>
              <a:t> </a:t>
            </a:r>
            <a:r>
              <a:rPr lang="en-US" sz="2600" dirty="0">
                <a:solidFill>
                  <a:srgbClr val="FF0000"/>
                </a:solidFill>
                <a:cs typeface="Cambria"/>
              </a:rPr>
              <a:t>says you cannot reference the variable </a:t>
            </a:r>
            <a:r>
              <a:rPr lang="en-US" sz="2600" dirty="0">
                <a:cs typeface="Cambria"/>
              </a:rPr>
              <a:t>(local variables in particular) – later in course when we talk about </a:t>
            </a:r>
            <a:r>
              <a:rPr lang="en-US" sz="2600" b="1" i="1" dirty="0">
                <a:solidFill>
                  <a:schemeClr val="accent1"/>
                </a:solidFill>
                <a:cs typeface="Cambria"/>
              </a:rPr>
              <a:t>aliases</a:t>
            </a:r>
          </a:p>
          <a:p>
            <a:pPr lvl="1">
              <a:lnSpc>
                <a:spcPct val="150000"/>
              </a:lnSpc>
            </a:pPr>
            <a:r>
              <a:rPr lang="en-US" sz="2400" b="1" i="1" dirty="0">
                <a:solidFill>
                  <a:schemeClr val="accent1"/>
                </a:solidFill>
                <a:cs typeface="Cambria"/>
              </a:rPr>
              <a:t>This is core concept behind many security exploits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997"/>
            <a:ext cx="11970327" cy="715294"/>
          </a:xfrm>
        </p:spPr>
        <p:txBody>
          <a:bodyPr/>
          <a:lstStyle/>
          <a:p>
            <a:r>
              <a:rPr lang="en-US" dirty="0"/>
              <a:t>Programming Language Concepts: Lifetime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8AE2A-4D31-B14C-BA4B-14F525B1B6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2270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8252" y="560173"/>
            <a:ext cx="11555491" cy="248773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600" b="1" dirty="0">
                <a:solidFill>
                  <a:schemeClr val="accent3"/>
                </a:solidFill>
                <a:cs typeface="Cambria"/>
              </a:rPr>
              <a:t>Scope</a:t>
            </a:r>
            <a:r>
              <a:rPr lang="en-US" sz="2600" dirty="0">
                <a:solidFill>
                  <a:schemeClr val="accent3"/>
                </a:solidFill>
                <a:cs typeface="Cambria"/>
              </a:rPr>
              <a:t>: </a:t>
            </a:r>
            <a:r>
              <a:rPr lang="en-US" sz="2600" dirty="0">
                <a:cs typeface="Cambria"/>
              </a:rPr>
              <a:t>Range (or the extent) of instructions over which a name/identifier can be referenced with C instructions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2600" b="1" dirty="0">
                <a:solidFill>
                  <a:schemeClr val="accent1"/>
                </a:solidFill>
                <a:cs typeface="Cambria"/>
              </a:rPr>
              <a:t>File Scope: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Within a single source file (also called a translation unit)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2600" b="1" dirty="0">
                <a:solidFill>
                  <a:schemeClr val="accent1"/>
                </a:solidFill>
                <a:cs typeface="Cambria"/>
              </a:rPr>
              <a:t>Block Scope: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Within an enclosing block (variables only)</a:t>
            </a:r>
            <a:endParaRPr lang="en-US" sz="2600" dirty="0">
              <a:cs typeface="Cambria"/>
            </a:endParaRPr>
          </a:p>
          <a:p>
            <a:pPr marL="687387" lvl="1" indent="-342900">
              <a:buFont typeface="+mj-lt"/>
              <a:buAutoNum type="arabicPeriod"/>
            </a:pPr>
            <a:r>
              <a:rPr lang="en-US" sz="2600" b="1" dirty="0">
                <a:solidFill>
                  <a:schemeClr val="accent1"/>
                </a:solidFill>
                <a:cs typeface="Cambria"/>
              </a:rPr>
              <a:t>Function Scope: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Not used in CSE30</a:t>
            </a:r>
            <a:endParaRPr lang="en-US" sz="2600" dirty="0">
              <a:solidFill>
                <a:srgbClr val="2C895B"/>
              </a:solidFill>
              <a:cs typeface="Cambria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0176"/>
          </a:xfrm>
        </p:spPr>
        <p:txBody>
          <a:bodyPr/>
          <a:lstStyle/>
          <a:p>
            <a:r>
              <a:rPr lang="en-US" dirty="0"/>
              <a:t>Programming Language Concepts: Scope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2B8A963-9D10-C140-9F5E-4F3550675F95}"/>
              </a:ext>
            </a:extLst>
          </p:cNvPr>
          <p:cNvSpPr/>
          <p:nvPr/>
        </p:nvSpPr>
        <p:spPr bwMode="auto">
          <a:xfrm>
            <a:off x="909850" y="3248598"/>
            <a:ext cx="10707187" cy="33966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global0;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global variable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scope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function with file scope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foo(int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	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parameter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block scope to function foo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 = 5; 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 block scope – entire function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10;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inner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block scope; hides outer i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some code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label;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i="1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18B4D-D19D-024D-872C-122ADED2D86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755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7465848" cy="455603"/>
          </a:xfrm>
        </p:spPr>
        <p:txBody>
          <a:bodyPr/>
          <a:lstStyle/>
          <a:p>
            <a:r>
              <a:rPr lang="en-US" dirty="0"/>
              <a:t>C Variable Definitions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482" y="490697"/>
            <a:ext cx="11090536" cy="26359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Local</a:t>
            </a:r>
            <a:r>
              <a:rPr lang="en-US" sz="2200" b="1" dirty="0">
                <a:solidFill>
                  <a:srgbClr val="0070C0"/>
                </a:solidFill>
                <a:sym typeface="Wingdings" pitchFamily="2" charset="2"/>
              </a:rPr>
              <a:t> </a:t>
            </a:r>
            <a:r>
              <a:rPr lang="en-US" sz="2200" b="1" dirty="0">
                <a:solidFill>
                  <a:srgbClr val="0070C0"/>
                </a:solidFill>
              </a:rPr>
              <a:t>Variables &amp; Function Parameters</a:t>
            </a:r>
            <a:r>
              <a:rPr lang="en-US" sz="2200" dirty="0">
                <a:solidFill>
                  <a:schemeClr val="tx2"/>
                </a:solidFill>
              </a:rPr>
              <a:t>: are defined </a:t>
            </a:r>
            <a:r>
              <a:rPr lang="en-US" sz="2200" b="1" dirty="0">
                <a:solidFill>
                  <a:schemeClr val="accent3"/>
                </a:solidFill>
              </a:rPr>
              <a:t>within a block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Scope:</a:t>
            </a:r>
            <a:r>
              <a:rPr lang="en-US" sz="2200" dirty="0">
                <a:solidFill>
                  <a:schemeClr val="tx2"/>
                </a:solidFill>
              </a:rPr>
              <a:t> valid from </a:t>
            </a:r>
            <a:r>
              <a:rPr lang="en-US" sz="2200" b="1" dirty="0">
                <a:solidFill>
                  <a:srgbClr val="2C895B"/>
                </a:solidFill>
              </a:rPr>
              <a:t>point of definition </a:t>
            </a:r>
            <a:r>
              <a:rPr lang="en-US" sz="2200" dirty="0">
                <a:solidFill>
                  <a:srgbClr val="2C895B"/>
                </a:solidFill>
              </a:rPr>
              <a:t>to the end of the code block where defined</a:t>
            </a:r>
          </a:p>
          <a:p>
            <a:pPr lvl="1"/>
            <a:r>
              <a:rPr lang="en-US" sz="2200" b="1" dirty="0">
                <a:solidFill>
                  <a:srgbClr val="F3753F"/>
                </a:solidFill>
              </a:rPr>
              <a:t>Lifetime: Automatic storage lifetime -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enclosing block is activated</a:t>
            </a:r>
            <a:endParaRPr lang="en-US" sz="2200" b="1" dirty="0">
              <a:solidFill>
                <a:srgbClr val="F3753F"/>
              </a:solidFill>
            </a:endParaRPr>
          </a:p>
          <a:p>
            <a:r>
              <a:rPr lang="en-US" sz="2200" b="1" dirty="0">
                <a:solidFill>
                  <a:schemeClr val="accent1"/>
                </a:solidFill>
              </a:rPr>
              <a:t>Global variables: </a:t>
            </a:r>
            <a:r>
              <a:rPr lang="en-US" sz="2200" dirty="0">
                <a:solidFill>
                  <a:schemeClr val="tx2"/>
                </a:solidFill>
              </a:rPr>
              <a:t>are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defined </a:t>
            </a:r>
            <a:r>
              <a:rPr lang="en-US" sz="2200" b="1" dirty="0">
                <a:solidFill>
                  <a:schemeClr val="accent3"/>
                </a:solidFill>
              </a:rPr>
              <a:t>outside a function body</a:t>
            </a:r>
          </a:p>
          <a:p>
            <a:pPr marL="639762" lvl="1" indent="-285750"/>
            <a:r>
              <a:rPr lang="en-US" sz="2200" dirty="0">
                <a:solidFill>
                  <a:srgbClr val="0070C0"/>
                </a:solidFill>
              </a:rPr>
              <a:t>Scope: </a:t>
            </a:r>
            <a:r>
              <a:rPr lang="en-US" sz="2200" dirty="0">
                <a:solidFill>
                  <a:schemeClr val="tx2"/>
                </a:solidFill>
              </a:rPr>
              <a:t>valid from </a:t>
            </a:r>
            <a:r>
              <a:rPr lang="en-US" sz="2200" b="1" dirty="0">
                <a:solidFill>
                  <a:srgbClr val="2C895B"/>
                </a:solidFill>
              </a:rPr>
              <a:t>point of definition </a:t>
            </a:r>
            <a:r>
              <a:rPr lang="en-US" sz="2200" dirty="0">
                <a:solidFill>
                  <a:srgbClr val="2C895B"/>
                </a:solidFill>
              </a:rPr>
              <a:t>to end of file</a:t>
            </a:r>
            <a:endParaRPr lang="en-US" sz="2200" b="1" dirty="0">
              <a:solidFill>
                <a:srgbClr val="2C895B"/>
              </a:solidFill>
            </a:endParaRPr>
          </a:p>
          <a:p>
            <a:pPr marL="639762" lvl="1" indent="-285750"/>
            <a:r>
              <a:rPr lang="en-US" sz="2200" b="1" dirty="0">
                <a:solidFill>
                  <a:srgbClr val="F3753F"/>
                </a:solidFill>
              </a:rPr>
              <a:t>Static storage lifetime -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program is executing</a:t>
            </a:r>
            <a:endParaRPr lang="en-US" sz="2200" dirty="0">
              <a:solidFill>
                <a:srgbClr val="F3753F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09CED4-6739-7F40-8494-6E3D1DA88C5D}"/>
              </a:ext>
            </a:extLst>
          </p:cNvPr>
          <p:cNvSpPr/>
          <p:nvPr/>
        </p:nvSpPr>
        <p:spPr bwMode="auto">
          <a:xfrm>
            <a:off x="247726" y="3330758"/>
            <a:ext cx="11784554" cy="347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global0; 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global variable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 initial value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0 */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global1 = 1;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global variable explicitly set to 1 */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foo(int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automatic parameter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"local" to foo */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 = 5;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automatics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initial value is unknown, j is 5 */</a:t>
            </a:r>
            <a:b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n = 5;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automatic value of n cannot change */ 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s;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block scope, static lifetime initial value: 0 */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body of code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200" i="1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C9B96-D99B-4F48-8AC5-4CCEC61CC47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8871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4EE3-1FE6-AC42-9742-7E2543D4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out for Hardware differences: </a:t>
            </a:r>
            <a:br>
              <a:rPr lang="en-US" dirty="0"/>
            </a:br>
            <a:r>
              <a:rPr lang="en-US" dirty="0"/>
              <a:t>Why </a:t>
            </a:r>
            <a:r>
              <a:rPr lang="en-US" dirty="0" err="1"/>
              <a:t>getchar</a:t>
            </a:r>
            <a:r>
              <a:rPr lang="en-US" dirty="0"/>
              <a:t>()/</a:t>
            </a:r>
            <a:r>
              <a:rPr lang="en-US" dirty="0" err="1"/>
              <a:t>putchar</a:t>
            </a:r>
            <a:r>
              <a:rPr lang="en-US" dirty="0"/>
              <a:t> use an int and not a char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B1E74-4115-E84D-9034-0841FBCF91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2611861"/>
            <a:ext cx="5397062" cy="3950304"/>
          </a:xfr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3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variable c is being cast promoted to an int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So, what is printed?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Depends on the hardware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On arm (pi-cluster) it is unsigned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255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On Intel 64-bit (ieng6)  it is signed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-1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BF374-AFB3-1F9E-4AC9-7B0618A39CD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38809" y="1110786"/>
            <a:ext cx="10190480" cy="1275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unsigned char: </a:t>
            </a:r>
            <a:r>
              <a:rPr lang="en-US" dirty="0"/>
              <a:t>8 bits positive values only 0 to 255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37440"/>
                </a:solidFill>
              </a:rPr>
              <a:t>signed char: </a:t>
            </a:r>
            <a:r>
              <a:rPr lang="en-US" dirty="0"/>
              <a:t>8 bits negative &amp; positive values (-128 to +127)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char</a:t>
            </a:r>
            <a:r>
              <a:rPr lang="en-US" dirty="0"/>
              <a:t> (with no modifier): 8-bit (signed or unsigned: implementation dependent)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FD55748-67B5-174E-AA99-B2CE17105FFA}"/>
              </a:ext>
            </a:extLst>
          </p:cNvPr>
          <p:cNvSpPr/>
          <p:nvPr/>
        </p:nvSpPr>
        <p:spPr bwMode="auto">
          <a:xfrm>
            <a:off x="1754238" y="3079765"/>
            <a:ext cx="3932611" cy="3482400"/>
          </a:xfrm>
          <a:prstGeom prst="roundRect">
            <a:avLst>
              <a:gd name="adj" fmla="val 4393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c = 255;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A4B11-7828-3342-8362-F2BE21A54EA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857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</p:nvPr>
        </p:nvGraphicFramePr>
        <p:xfrm>
          <a:off x="92295" y="628789"/>
          <a:ext cx="12007410" cy="5821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53810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873600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6480000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16804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28016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Overall Program 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 file: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Hello.java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public class 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public static void main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(String[]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args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{ 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System.out.println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"hello world!");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}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 file: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hello.c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stdlib.h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main(void)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("hello world!\n");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EXIT_SUCCESS;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8976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Access a library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import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java.io.File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may need to specify library at compile time with 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  <a:r>
                        <a:rPr lang="en-US" sz="20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libname</a:t>
                      </a:r>
                      <a:endParaRPr lang="en-US" sz="20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57034"/>
                  </a:ext>
                </a:extLst>
              </a:tr>
              <a:tr h="3536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Building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javac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Hello.java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gcc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–Wall –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Wextra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Werror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–o hello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6256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Running (execution)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java 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 world!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./hello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 world!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24003"/>
          </a:xfrm>
        </p:spPr>
        <p:txBody>
          <a:bodyPr/>
          <a:lstStyle/>
          <a:p>
            <a:r>
              <a:rPr lang="en-US" dirty="0"/>
              <a:t>C Versus 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8B0F4-1E31-EE42-A70E-49FADB21CBC8}"/>
              </a:ext>
            </a:extLst>
          </p:cNvPr>
          <p:cNvSpPr txBox="1"/>
          <p:nvPr/>
        </p:nvSpPr>
        <p:spPr>
          <a:xfrm>
            <a:off x="4621647" y="143057"/>
            <a:ext cx="740138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Note: Sorry for the "poor" code indentation; adjusted to fit into the table</a:t>
            </a:r>
          </a:p>
        </p:txBody>
      </p:sp>
    </p:spTree>
    <p:extLst>
      <p:ext uri="{BB962C8B-B14F-4D97-AF65-F5344CB8AC3E}">
        <p14:creationId xmlns:p14="http://schemas.microsoft.com/office/powerpoint/2010/main" val="3422716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78194187"/>
              </p:ext>
            </p:extLst>
          </p:nvPr>
        </p:nvGraphicFramePr>
        <p:xfrm>
          <a:off x="496577" y="1247923"/>
          <a:ext cx="11509237" cy="49536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01023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938400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669814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37554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080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Strings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 s1 = "Hello";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*s1 = "Hello";  // pointer version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s1[] = "Hello"; // array version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7209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String Concatenation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 + s2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 += s2;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strcat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(s1, s2);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5120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Logical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&amp;&amp;, ||, 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&amp;&amp;, ||, 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5347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Relational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==, !=, &lt;, &gt;, &lt;=, &gt;=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==, !=, &lt;, &gt;, &lt;=, &gt;=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284115"/>
                  </a:ext>
                </a:extLst>
              </a:tr>
              <a:tr h="5969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Arithmetic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+, -, *, /, %, unary -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+, -, *, /, %, unary -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79242"/>
                  </a:ext>
                </a:extLst>
              </a:tr>
              <a:tr h="6687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Bitwise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&lt;&lt;, &gt;&gt;,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&gt;&gt;&gt;,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&amp;, ^, |, ~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&lt;&lt;, &gt;&gt;, &amp;, ^, |, ~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157776"/>
                  </a:ext>
                </a:extLst>
              </a:tr>
              <a:tr h="673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Assignment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=, +=, -=, *=, /=, %=,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&lt;&lt;=, &gt;&gt;=,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&gt;&gt;&gt;=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&amp;=, ^=, |=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=, +=, -=, *=, /=, %=,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&lt;&lt;=, &gt;&gt;=, &amp;=, ^=, |=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</p:spTree>
    <p:extLst>
      <p:ext uri="{BB962C8B-B14F-4D97-AF65-F5344CB8AC3E}">
        <p14:creationId xmlns:p14="http://schemas.microsoft.com/office/powerpoint/2010/main" val="2714425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FC74C3-E258-9440-88CF-CC14BB98F7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9224" y="4739301"/>
            <a:ext cx="5236789" cy="1854342"/>
          </a:xfr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5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Assembly Language Created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Programming Got Easier with assemblers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1 assembly instruction = 1 machine hardware instruction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More human-readable syntax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DDA17B-3891-574A-84FE-7E363282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48" y="417868"/>
            <a:ext cx="5236789" cy="502642"/>
          </a:xfrm>
        </p:spPr>
        <p:txBody>
          <a:bodyPr/>
          <a:lstStyle/>
          <a:p>
            <a:r>
              <a:rPr lang="en-US" dirty="0"/>
              <a:t>1950-1970 Computers –Abstraction Arrived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37960-6147-A34D-8A3E-96520277289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527" b="26231"/>
          <a:stretch/>
        </p:blipFill>
        <p:spPr>
          <a:xfrm>
            <a:off x="5590591" y="112336"/>
            <a:ext cx="5355909" cy="25348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936BBE1-387C-0D45-8F49-2C1601E3A46A}"/>
              </a:ext>
            </a:extLst>
          </p:cNvPr>
          <p:cNvGrpSpPr/>
          <p:nvPr/>
        </p:nvGrpSpPr>
        <p:grpSpPr>
          <a:xfrm>
            <a:off x="564890" y="804402"/>
            <a:ext cx="4171794" cy="3830571"/>
            <a:chOff x="648779" y="827305"/>
            <a:chExt cx="4171794" cy="3830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033145-50FF-454D-8F01-076A273FC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8779" y="827305"/>
              <a:ext cx="4171794" cy="383057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CF22BD-A92D-5648-AEA7-ED7E83A3B2FA}"/>
                </a:ext>
              </a:extLst>
            </p:cNvPr>
            <p:cNvSpPr txBox="1"/>
            <p:nvPr/>
          </p:nvSpPr>
          <p:spPr>
            <a:xfrm>
              <a:off x="3255375" y="3491751"/>
              <a:ext cx="1470658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First HDD</a:t>
              </a:r>
            </a:p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“rotating rust”</a:t>
              </a:r>
            </a:p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5 MB</a:t>
              </a:r>
            </a:p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$10,000/MB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3C4DD5-FC48-064D-9031-E2796010854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6" name="Google Shape;712;p41">
            <a:extLst>
              <a:ext uri="{FF2B5EF4-FFF2-40B4-BE49-F238E27FC236}">
                <a16:creationId xmlns:a16="http://schemas.microsoft.com/office/drawing/2014/main" id="{0C431A26-FB7A-ED7E-EB04-D62FE9869B84}"/>
              </a:ext>
            </a:extLst>
          </p:cNvPr>
          <p:cNvGrpSpPr/>
          <p:nvPr/>
        </p:nvGrpSpPr>
        <p:grpSpPr>
          <a:xfrm>
            <a:off x="5203115" y="2727064"/>
            <a:ext cx="6874704" cy="1823548"/>
            <a:chOff x="4043241" y="3238958"/>
            <a:chExt cx="6874704" cy="1823548"/>
          </a:xfrm>
        </p:grpSpPr>
        <p:sp>
          <p:nvSpPr>
            <p:cNvPr id="37" name="Google Shape;713;p41">
              <a:extLst>
                <a:ext uri="{FF2B5EF4-FFF2-40B4-BE49-F238E27FC236}">
                  <a16:creationId xmlns:a16="http://schemas.microsoft.com/office/drawing/2014/main" id="{16410CA5-C26B-9B10-604F-FE535204CBDA}"/>
                </a:ext>
              </a:extLst>
            </p:cNvPr>
            <p:cNvSpPr txBox="1"/>
            <p:nvPr/>
          </p:nvSpPr>
          <p:spPr>
            <a:xfrm>
              <a:off x="8073207" y="3313662"/>
              <a:ext cx="2844738" cy="1154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>
                <a:buClr>
                  <a:srgbClr val="6B767D"/>
                </a:buClr>
                <a:buSzPts val="3600"/>
              </a:pPr>
              <a:r>
                <a:rPr lang="en-US" dirty="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Code onto Punched cards, no back spacing to correct typos! I was doomed to fail….</a:t>
              </a:r>
              <a:endParaRPr sz="7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" name="Google Shape;714;p41" descr="Computer programming in the punched card era - Wikipedia">
              <a:extLst>
                <a:ext uri="{FF2B5EF4-FFF2-40B4-BE49-F238E27FC236}">
                  <a16:creationId xmlns:a16="http://schemas.microsoft.com/office/drawing/2014/main" id="{CD7864C9-7609-9B7B-F9E6-A96B2FF566AE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b="4934"/>
            <a:stretch/>
          </p:blipFill>
          <p:spPr>
            <a:xfrm>
              <a:off x="4043241" y="3238958"/>
              <a:ext cx="3999906" cy="18235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642141F-AB52-3026-5E8B-08F1E8E36F8B}"/>
              </a:ext>
            </a:extLst>
          </p:cNvPr>
          <p:cNvGrpSpPr/>
          <p:nvPr/>
        </p:nvGrpSpPr>
        <p:grpSpPr>
          <a:xfrm>
            <a:off x="5398572" y="4250680"/>
            <a:ext cx="6793428" cy="2565523"/>
            <a:chOff x="5398572" y="4250680"/>
            <a:chExt cx="6793428" cy="2565523"/>
          </a:xfrm>
        </p:grpSpPr>
        <p:sp>
          <p:nvSpPr>
            <p:cNvPr id="12" name="AutoShape 14">
              <a:extLst>
                <a:ext uri="{FF2B5EF4-FFF2-40B4-BE49-F238E27FC236}">
                  <a16:creationId xmlns:a16="http://schemas.microsoft.com/office/drawing/2014/main" id="{66600FC4-2B48-1D42-9F61-33F3B4B8599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574226" y="4889793"/>
              <a:ext cx="1828800" cy="91440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 sz="28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Assembler</a:t>
              </a:r>
            </a:p>
          </p:txBody>
        </p:sp>
        <p:sp>
          <p:nvSpPr>
            <p:cNvPr id="13" name="Line 15">
              <a:extLst>
                <a:ext uri="{FF2B5EF4-FFF2-40B4-BE49-F238E27FC236}">
                  <a16:creationId xmlns:a16="http://schemas.microsoft.com/office/drawing/2014/main" id="{9832D3F2-B57B-7642-A785-4CADAF2F209C}"/>
                </a:ext>
              </a:extLst>
            </p:cNvPr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7095199" y="5349293"/>
              <a:ext cx="499196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14" name="Line 16">
              <a:extLst>
                <a:ext uri="{FF2B5EF4-FFF2-40B4-BE49-F238E27FC236}">
                  <a16:creationId xmlns:a16="http://schemas.microsoft.com/office/drawing/2014/main" id="{5F11E9EE-45B3-4E4F-BDA6-E148C40907E4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9403026" y="5349293"/>
              <a:ext cx="708369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831DCB-E39D-4A44-8239-6ED3F44BD931}"/>
                </a:ext>
              </a:extLst>
            </p:cNvPr>
            <p:cNvGrpSpPr/>
            <p:nvPr/>
          </p:nvGrpSpPr>
          <p:grpSpPr>
            <a:xfrm>
              <a:off x="5398572" y="4823109"/>
              <a:ext cx="1855818" cy="1993094"/>
              <a:chOff x="5194747" y="4971659"/>
              <a:chExt cx="1855818" cy="1993094"/>
            </a:xfrm>
          </p:grpSpPr>
          <p:sp>
            <p:nvSpPr>
              <p:cNvPr id="15" name="Vertical Scroll 14">
                <a:extLst>
                  <a:ext uri="{FF2B5EF4-FFF2-40B4-BE49-F238E27FC236}">
                    <a16:creationId xmlns:a16="http://schemas.microsoft.com/office/drawing/2014/main" id="{CD7BAD67-48B2-F84E-B30F-FA488E09E5D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5194747" y="4971659"/>
                <a:ext cx="1855818" cy="1047767"/>
              </a:xfrm>
              <a:prstGeom prst="verticalScroll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add r3,r2,r3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mov r0,3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bx </a:t>
                </a:r>
                <a:r>
                  <a:rPr lang="en-US" sz="14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lr</a:t>
                </a:r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   </a:t>
                </a:r>
                <a:endParaRPr lang="en-US" sz="12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211CC8-ECE1-AC43-B5D2-8ADE738D8998}"/>
                  </a:ext>
                </a:extLst>
              </p:cNvPr>
              <p:cNvSpPr txBox="1"/>
              <p:nvPr/>
            </p:nvSpPr>
            <p:spPr>
              <a:xfrm>
                <a:off x="5460449" y="6041423"/>
                <a:ext cx="122341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assembly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language</a:t>
                </a:r>
              </a:p>
              <a:p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</a:rPr>
                  <a:t>source.S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EC1777-40E8-B432-7909-54EBF541AF04}"/>
                </a:ext>
              </a:extLst>
            </p:cNvPr>
            <p:cNvSpPr txBox="1"/>
            <p:nvPr/>
          </p:nvSpPr>
          <p:spPr>
            <a:xfrm>
              <a:off x="7130999" y="5990292"/>
              <a:ext cx="5061001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Hardware "executes" machine code</a:t>
              </a: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4D366BE2-138D-196F-0F41-9F34D388008C}"/>
                </a:ext>
              </a:extLst>
            </p:cNvPr>
            <p:cNvSpPr/>
            <p:nvPr/>
          </p:nvSpPr>
          <p:spPr>
            <a:xfrm rot="10800000">
              <a:off x="10969059" y="5720177"/>
              <a:ext cx="525534" cy="2701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D19DFFA0-7346-0BA8-343C-7DC194F156AB}"/>
                </a:ext>
              </a:extLst>
            </p:cNvPr>
            <p:cNvSpPr/>
            <p:nvPr/>
          </p:nvSpPr>
          <p:spPr bwMode="auto">
            <a:xfrm>
              <a:off x="10119229" y="4897011"/>
              <a:ext cx="1947774" cy="823166"/>
            </a:xfrm>
            <a:prstGeom prst="roundRect">
              <a:avLst/>
            </a:prstGeom>
            <a:solidFill>
              <a:srgbClr val="FFCC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01 10 11 00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11 10 11 10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11 00 10 11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1D6A67-0AC8-D398-76EA-8AB9AA755647}"/>
                </a:ext>
              </a:extLst>
            </p:cNvPr>
            <p:cNvSpPr txBox="1"/>
            <p:nvPr/>
          </p:nvSpPr>
          <p:spPr>
            <a:xfrm>
              <a:off x="10209015" y="4250680"/>
              <a:ext cx="1768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Executable file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Binary format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104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2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926419718"/>
              </p:ext>
            </p:extLst>
          </p:nvPr>
        </p:nvGraphicFramePr>
        <p:xfrm>
          <a:off x="496577" y="1435122"/>
          <a:ext cx="11509237" cy="43394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77856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72726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704113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34587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407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Arrays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[] a = new int [10];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[][] b =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new float [5][20];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a[10];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b[5][20];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65015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Array bounds checking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run time checking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run time checks – speed optimized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Pointer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Object reference is 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implicit pointer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*p;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*p;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13746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Record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Mine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int x;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float y;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struct Mine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int x;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float y;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</p:spTree>
    <p:extLst>
      <p:ext uri="{BB962C8B-B14F-4D97-AF65-F5344CB8AC3E}">
        <p14:creationId xmlns:p14="http://schemas.microsoft.com/office/powerpoint/2010/main" val="40216904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4093590063"/>
              </p:ext>
            </p:extLst>
          </p:nvPr>
        </p:nvGraphicFramePr>
        <p:xfrm>
          <a:off x="496577" y="1247923"/>
          <a:ext cx="11509237" cy="46024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51890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56409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893249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37554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080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if, switch, for,  do-while, while, continue, break, return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7209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exceptions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throw, try-catch-finally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5120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labeled break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break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somelabel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5347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labeled continue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continue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somelabel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284115"/>
                  </a:ext>
                </a:extLst>
              </a:tr>
              <a:tr h="5969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calls: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Java method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C function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f(x, y, z);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someObject.f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(x, y, z);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SomeClass.f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(x, y, z);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f(x, y, z);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other differences, later…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7924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</p:spTree>
    <p:extLst>
      <p:ext uri="{BB962C8B-B14F-4D97-AF65-F5344CB8AC3E}">
        <p14:creationId xmlns:p14="http://schemas.microsoft.com/office/powerpoint/2010/main" val="27949363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A90E-C391-3D47-A6A5-07DAC2A4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0898559" cy="715294"/>
          </a:xfrm>
        </p:spPr>
        <p:txBody>
          <a:bodyPr/>
          <a:lstStyle/>
          <a:p>
            <a:r>
              <a:rPr lang="en-US" dirty="0"/>
              <a:t>C Programming Toolchain - Basic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AF947-0689-6645-8D59-188E4976E37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0" y="1171378"/>
            <a:ext cx="11396469" cy="51239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 err="1">
                <a:solidFill>
                  <a:schemeClr val="accent1"/>
                </a:solidFill>
              </a:rPr>
              <a:t>gcc</a:t>
            </a:r>
            <a:endParaRPr lang="en-US" sz="2000" b="1" dirty="0">
              <a:solidFill>
                <a:schemeClr val="accent1"/>
              </a:solidFill>
            </a:endParaRP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Is a front end for all the tools and by default will turn C source or assembly source into executable programs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preprocessor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Insertion into source files during compilation or assembly of files containing macros (expanded), declarations etc.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compiler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Translates C programs into hardware dependent assembly language text files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assembler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Converts hardware dependent assembly language source files into machine code object files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Linker (or link editor)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Combines (links) one or more object files and libraries into executable program files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this may include modification of the code to resolve uses with definitions and relocate addresses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E7A53-422D-4C4E-8F74-CC30D22D6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940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00F0-F904-4E42-B689-2D865699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0"/>
            <a:ext cx="11287186" cy="715294"/>
          </a:xfrm>
        </p:spPr>
        <p:txBody>
          <a:bodyPr/>
          <a:lstStyle/>
          <a:p>
            <a:r>
              <a:rPr lang="en-US" dirty="0"/>
              <a:t>C Programming Toolchain: The Source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8801-F7A5-1643-8F7A-80AF7489F3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2909" y="956440"/>
            <a:ext cx="11872210" cy="56599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C development toolchain uses several different file types (indicated by .suffix in the filename)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>
                <a:solidFill>
                  <a:srgbClr val="0070C0"/>
                </a:solidFill>
              </a:rPr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h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"header or include files"  often used as &lt;</a:t>
            </a:r>
            <a:r>
              <a:rPr lang="en-US" sz="2400" i="1" dirty="0" err="1">
                <a:solidFill>
                  <a:srgbClr val="0070C0"/>
                </a:solidFill>
              </a:rPr>
              <a:t>filename.h</a:t>
            </a:r>
            <a:r>
              <a:rPr lang="en-US" sz="2400" i="1" dirty="0">
                <a:solidFill>
                  <a:srgbClr val="0070C0"/>
                </a:solidFill>
              </a:rPr>
              <a:t>&gt; or "</a:t>
            </a:r>
            <a:r>
              <a:rPr lang="en-US" sz="2400" i="1" dirty="0" err="1">
                <a:solidFill>
                  <a:srgbClr val="0070C0"/>
                </a:solidFill>
              </a:rPr>
              <a:t>filename.h</a:t>
            </a:r>
            <a:r>
              <a:rPr lang="en-US" sz="2400" i="1" dirty="0">
                <a:solidFill>
                  <a:srgbClr val="0070C0"/>
                </a:solidFill>
              </a:rPr>
              <a:t>"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source text file whose </a:t>
            </a:r>
            <a:r>
              <a:rPr lang="en-US" sz="2200" dirty="0">
                <a:solidFill>
                  <a:srgbClr val="0070C0"/>
                </a:solidFill>
              </a:rPr>
              <a:t>contents need to be the same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(constant) in other source files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common contents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function and variable declarations, and constants and language macros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2000" b="1" dirty="0" err="1">
                <a:solidFill>
                  <a:schemeClr val="accent1"/>
                </a:solidFill>
              </a:rPr>
              <a:t>cpp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C pre-processor</a:t>
            </a:r>
            <a:r>
              <a:rPr lang="en-US" sz="2000" dirty="0"/>
              <a:t>)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to do inline expansion of the include file contents and insert it into a source file before the compilation starts, enables consistency</a:t>
            </a:r>
            <a:r>
              <a:rPr lang="en-US" sz="20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c</a:t>
            </a:r>
            <a:r>
              <a:rPr lang="en-US" sz="2400" b="1" dirty="0"/>
              <a:t> </a:t>
            </a:r>
            <a:r>
              <a:rPr lang="en-US" sz="2400" dirty="0"/>
              <a:t>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source text file in </a:t>
            </a:r>
            <a:r>
              <a:rPr lang="en-US" sz="2200" dirty="0">
                <a:solidFill>
                  <a:srgbClr val="0070C0"/>
                </a:solidFill>
              </a:rPr>
              <a:t>C language source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2000" b="1" dirty="0" err="1">
                <a:solidFill>
                  <a:srgbClr val="0070C0"/>
                </a:solidFill>
              </a:rPr>
              <a:t>gcc</a:t>
            </a:r>
            <a:endParaRPr lang="en-US" sz="2000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s</a:t>
            </a:r>
            <a:r>
              <a:rPr lang="en-US" sz="2400" dirty="0"/>
              <a:t>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source text file in </a:t>
            </a:r>
            <a:r>
              <a:rPr lang="en-US" sz="2200" dirty="0">
                <a:solidFill>
                  <a:srgbClr val="0070C0"/>
                </a:solidFill>
              </a:rPr>
              <a:t>hardware specific assembly language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(this is either programmer created or is machine generated by the compiler from a </a:t>
            </a:r>
            <a:r>
              <a:rPr lang="en-US" sz="2200" b="1" dirty="0">
                <a:solidFill>
                  <a:srgbClr val="0070C0"/>
                </a:solidFill>
              </a:rPr>
              <a:t>.c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file)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which calls gas (assembler)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A1DB8-E72F-CD41-8031-D1B56ACF349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08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00F0-F904-4E42-B689-2D865699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1132"/>
          </a:xfrm>
        </p:spPr>
        <p:txBody>
          <a:bodyPr/>
          <a:lstStyle/>
          <a:p>
            <a:r>
              <a:rPr lang="en-US" dirty="0"/>
              <a:t>C Programming Toolchain: The Generated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8801-F7A5-1643-8F7A-80AF7489F3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9790" y="641131"/>
            <a:ext cx="11872210" cy="59016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o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0070C0"/>
                </a:solidFill>
              </a:rPr>
              <a:t>"</a:t>
            </a:r>
            <a:r>
              <a:rPr lang="en-US" sz="2200" i="1" dirty="0">
                <a:solidFill>
                  <a:srgbClr val="0070C0"/>
                </a:solidFill>
              </a:rPr>
              <a:t>relocatable object file"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Compiled from a single source file in a .c  file or assembled from a single .s file into machine code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 is an incomplete program (not all references to functions or variables are defined) this code will not execute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000" b="1" dirty="0">
                <a:solidFill>
                  <a:srgbClr val="0070C0"/>
                </a:solidFill>
              </a:rPr>
              <a:t>.c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or </a:t>
            </a:r>
            <a:r>
              <a:rPr lang="en-US" sz="2000" b="1" dirty="0">
                <a:solidFill>
                  <a:srgbClr val="0070C0"/>
                </a:solidFill>
              </a:rPr>
              <a:t>.s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files share the same root name by convention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created by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calling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ld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(linkage editor)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library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a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"static library file"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aggregation of individual </a:t>
            </a:r>
            <a:r>
              <a:rPr lang="en-US" sz="2200" b="1" dirty="0">
                <a:solidFill>
                  <a:srgbClr val="0070C0"/>
                </a:solidFill>
              </a:rPr>
              <a:t>.o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files where each can be extracted independently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during the process of combining </a:t>
            </a:r>
            <a:r>
              <a:rPr lang="en-US" sz="2200" b="1" dirty="0">
                <a:solidFill>
                  <a:srgbClr val="0070C0"/>
                </a:solidFill>
              </a:rPr>
              <a:t>.o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files into an executable by the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linkage editor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files are extracted as needed to </a:t>
            </a:r>
            <a:r>
              <a:rPr lang="en-US" sz="2200" dirty="0">
                <a:solidFill>
                  <a:srgbClr val="0070C0"/>
                </a:solidFill>
              </a:rPr>
              <a:t>resolve missing definitions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created by </a:t>
            </a:r>
            <a:r>
              <a:rPr lang="en-US" sz="2200" b="1" dirty="0" err="1">
                <a:solidFill>
                  <a:srgbClr val="0070C0"/>
                </a:solidFill>
              </a:rPr>
              <a:t>ar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processed by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b="1" dirty="0" err="1">
                <a:solidFill>
                  <a:srgbClr val="0070C0"/>
                </a:solidFill>
              </a:rPr>
              <a:t>ld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(usually invoked via </a:t>
            </a:r>
            <a:r>
              <a:rPr lang="en-US" sz="2200" b="1" dirty="0" err="1">
                <a:solidFill>
                  <a:schemeClr val="accent1"/>
                </a:solidFill>
              </a:rPr>
              <a:t>gcc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a.out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200" i="1" dirty="0">
                <a:solidFill>
                  <a:srgbClr val="0070C0"/>
                </a:solidFill>
              </a:rPr>
              <a:t>"executable program"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Executable program (may be a combination of one or more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b="1" dirty="0"/>
              <a:t>files and </a:t>
            </a:r>
            <a:r>
              <a:rPr lang="en-US" sz="2000" b="1" dirty="0">
                <a:solidFill>
                  <a:srgbClr val="0070C0"/>
                </a:solidFill>
              </a:rPr>
              <a:t>.a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files) that was compiled or assembled into machine code and </a:t>
            </a:r>
            <a:r>
              <a:rPr lang="en-US" sz="2000" dirty="0">
                <a:solidFill>
                  <a:srgbClr val="0070C0"/>
                </a:solidFill>
              </a:rPr>
              <a:t>all variables and functions are defined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rgbClr val="0070C0"/>
                </a:solidFill>
              </a:rPr>
              <a:t>ld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(usually invoked via </a:t>
            </a:r>
            <a:r>
              <a:rPr lang="en-US" sz="2000" b="1" dirty="0" err="1">
                <a:solidFill>
                  <a:srgbClr val="0070C0"/>
                </a:solidFill>
              </a:rPr>
              <a:t>gcc</a:t>
            </a:r>
            <a:r>
              <a:rPr lang="en-US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C93EB-7C4E-5B42-82B9-726EC02E87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176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2AC2A2-73E4-804E-9494-E03A2659ACB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711252" y="531806"/>
            <a:ext cx="6415791" cy="62473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Producing an executable file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executable file </a:t>
            </a:r>
            <a:r>
              <a:rPr lang="en-US" sz="1400" b="1" i="1" dirty="0" err="1">
                <a:solidFill>
                  <a:srgbClr val="0070C0"/>
                </a:solidFill>
              </a:rPr>
              <a:t>a.out</a:t>
            </a:r>
            <a:endParaRPr lang="en-US" sz="1400" b="1" i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To use a specific version of C use of one the std= option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–std=c11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Producing an object file with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</a:rPr>
              <a:t>gdb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debug support add </a:t>
            </a:r>
            <a:r>
              <a:rPr lang="en-US" sz="1800" dirty="0">
                <a:solidFill>
                  <a:srgbClr val="0070C0"/>
                </a:solidFill>
              </a:rPr>
              <a:t>-</a:t>
            </a:r>
            <a:r>
              <a:rPr lang="en-US" sz="1800" dirty="0" err="1">
                <a:solidFill>
                  <a:srgbClr val="0070C0"/>
                </a:solidFill>
              </a:rPr>
              <a:t>ggdb</a:t>
            </a:r>
            <a:endParaRPr lang="en-US" sz="1800" dirty="0">
              <a:solidFill>
                <a:srgbClr val="0070C0"/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-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–c –</a:t>
            </a:r>
            <a:r>
              <a:rPr lang="en-US" sz="1600" b="1" dirty="0" err="1">
                <a:solidFill>
                  <a:schemeClr val="accent5"/>
                </a:solidFill>
              </a:rPr>
              <a:t>ggdb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object file </a:t>
            </a:r>
            <a:r>
              <a:rPr lang="en-US" sz="1400" b="1" dirty="0" err="1">
                <a:solidFill>
                  <a:srgbClr val="0070C0"/>
                </a:solidFill>
              </a:rPr>
              <a:t>mysrc.o</a:t>
            </a:r>
            <a:endParaRPr lang="en-US" sz="1400" b="1" dirty="0">
              <a:solidFill>
                <a:srgbClr val="0070C0"/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–c –</a:t>
            </a:r>
            <a:r>
              <a:rPr lang="en-US" sz="1600" b="1" dirty="0" err="1">
                <a:solidFill>
                  <a:schemeClr val="accent5"/>
                </a:solidFill>
              </a:rPr>
              <a:t>ggdb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object file </a:t>
            </a:r>
            <a:r>
              <a:rPr lang="en-US" sz="1400" b="1" dirty="0" err="1">
                <a:solidFill>
                  <a:srgbClr val="0070C0"/>
                </a:solidFill>
              </a:rPr>
              <a:t>mymain.o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Linkage step 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combining a program spread across multiple files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-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–o 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mymain.o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mysrc.o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executable file </a:t>
            </a:r>
            <a:r>
              <a:rPr lang="en-US" sz="1400" b="1" dirty="0" err="1">
                <a:solidFill>
                  <a:srgbClr val="0070C0"/>
                </a:solidFill>
              </a:rPr>
              <a:t>myprog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Compile and linkage of file(s) in one step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-o 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r>
              <a:rPr lang="en-US" sz="1600" b="1" dirty="0">
                <a:solidFill>
                  <a:schemeClr val="accent5"/>
                </a:solidFill>
              </a:rPr>
              <a:t> 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mymain.c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run the program (refer to cse15l notes)</a:t>
            </a:r>
          </a:p>
          <a:p>
            <a:pPr lvl="1"/>
            <a:r>
              <a:rPr lang="en-US" sz="1600" b="1" dirty="0">
                <a:solidFill>
                  <a:schemeClr val="accent5"/>
                </a:solidFill>
              </a:rPr>
              <a:t>% ./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endParaRPr lang="en-US" sz="1600" b="1" dirty="0">
              <a:solidFill>
                <a:schemeClr val="accent5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204F12-6A5A-334A-9AE3-6A0610FCE38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1311" y="531807"/>
            <a:ext cx="5010912" cy="62473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Run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with flags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-Wall -</a:t>
            </a:r>
            <a:r>
              <a:rPr lang="en-US" sz="1800" b="1" dirty="0" err="1">
                <a:solidFill>
                  <a:schemeClr val="accent3"/>
                </a:solidFill>
              </a:rPr>
              <a:t>Wextra</a:t>
            </a:r>
            <a:endParaRPr lang="en-US" sz="1800" b="1" dirty="0">
              <a:solidFill>
                <a:schemeClr val="accent3"/>
              </a:solidFill>
            </a:endParaRP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required flag for c programs in cse30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output all warning messages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-c </a:t>
            </a:r>
          </a:p>
          <a:p>
            <a:pPr lvl="2"/>
            <a:r>
              <a:rPr lang="en-US" sz="1600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 (lower case)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Compile or assemble to object file only do not call </a:t>
            </a:r>
            <a:r>
              <a:rPr lang="en-US" sz="1600" b="1" dirty="0" err="1">
                <a:solidFill>
                  <a:srgbClr val="0070C0"/>
                </a:solidFill>
              </a:rPr>
              <a:t>ld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to link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creates a </a:t>
            </a:r>
            <a:r>
              <a:rPr lang="en-US" sz="1600" b="1" dirty="0">
                <a:solidFill>
                  <a:srgbClr val="0070C0"/>
                </a:solidFill>
              </a:rPr>
              <a:t>.o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file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</a:t>
            </a:r>
            <a:r>
              <a:rPr lang="en-US" sz="1800" b="1" dirty="0" err="1">
                <a:solidFill>
                  <a:schemeClr val="accent3"/>
                </a:solidFill>
              </a:rPr>
              <a:t>ggdb</a:t>
            </a:r>
            <a:endParaRPr lang="en-US" sz="1800" b="1" dirty="0">
              <a:solidFill>
                <a:schemeClr val="accent3"/>
              </a:solidFill>
            </a:endParaRPr>
          </a:p>
          <a:p>
            <a:pPr lvl="2"/>
            <a:r>
              <a:rPr lang="en-US" sz="1600" i="1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</a:t>
            </a:r>
          </a:p>
          <a:p>
            <a:pPr lvl="2"/>
            <a:r>
              <a:rPr lang="en-US" sz="1600" dirty="0">
                <a:solidFill>
                  <a:schemeClr val="accent1"/>
                </a:solidFill>
              </a:rPr>
              <a:t>Compile with debug support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gdb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generates code that is easier to debug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removes many optimizations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-o </a:t>
            </a:r>
            <a:r>
              <a:rPr lang="en-US" sz="1800" i="1" dirty="0">
                <a:solidFill>
                  <a:schemeClr val="accent5"/>
                </a:solidFill>
              </a:rPr>
              <a:t>&lt;filename&gt;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specifies</a:t>
            </a:r>
            <a:r>
              <a:rPr lang="en-US" sz="1600" dirty="0"/>
              <a:t> </a:t>
            </a:r>
            <a:r>
              <a:rPr lang="en-US" sz="1600" i="1" dirty="0">
                <a:solidFill>
                  <a:schemeClr val="accent5"/>
                </a:solidFill>
              </a:rPr>
              <a:t>filename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of executable file</a:t>
            </a:r>
          </a:p>
          <a:p>
            <a:pPr lvl="2"/>
            <a:r>
              <a:rPr lang="en-US" sz="1600" b="1" dirty="0" err="1">
                <a:solidFill>
                  <a:srgbClr val="0070C0"/>
                </a:solidFill>
              </a:rPr>
              <a:t>a.out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is the default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-S</a:t>
            </a:r>
            <a:endParaRPr lang="en-US" sz="1800" i="1" dirty="0">
              <a:solidFill>
                <a:schemeClr val="accent5"/>
              </a:solidFill>
            </a:endParaRPr>
          </a:p>
          <a:p>
            <a:pPr lvl="2"/>
            <a:r>
              <a:rPr lang="en-US" sz="1600" i="1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 (upper case </a:t>
            </a:r>
            <a:r>
              <a:rPr lang="en-US" sz="1600" dirty="0">
                <a:solidFill>
                  <a:schemeClr val="accent3"/>
                </a:solidFill>
              </a:rPr>
              <a:t>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Compiles to assembly text file and stops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creates a </a:t>
            </a:r>
            <a:r>
              <a:rPr lang="en-US" sz="1600" b="1" dirty="0">
                <a:solidFill>
                  <a:srgbClr val="0070C0"/>
                </a:solidFill>
              </a:rPr>
              <a:t>.s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AD87C7-0E3A-F54A-8C32-C91E838A0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1" y="130705"/>
            <a:ext cx="10515600" cy="415947"/>
          </a:xfrm>
        </p:spPr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gcc</a:t>
            </a:r>
            <a:r>
              <a:rPr lang="en-US" dirty="0"/>
              <a:t> toolchain usage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0BD14-A2D4-3D4B-91D4-531FE53847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6060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2" grpId="0" uiExpand="1" build="p" bldLvl="2" animBg="1"/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FC87-5A16-EE47-B327-BBD4C9926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18" y="120363"/>
            <a:ext cx="10515600" cy="41596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Reference: </a:t>
            </a:r>
            <a:r>
              <a:rPr lang="en-US" dirty="0" err="1"/>
              <a:t>printf</a:t>
            </a:r>
            <a:r>
              <a:rPr lang="en-US" dirty="0"/>
              <a:t>(), </a:t>
            </a:r>
            <a:r>
              <a:rPr lang="en-US" dirty="0" err="1"/>
              <a:t>fprintf</a:t>
            </a:r>
            <a:r>
              <a:rPr lang="en-US" dirty="0"/>
              <a:t>() Formatting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6555F-50F9-064B-A7DD-B924E8BE5E5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6112" y="457588"/>
            <a:ext cx="11461666" cy="640041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General form: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%</a:t>
            </a:r>
            <a:r>
              <a:rPr lang="en-US" sz="2400" i="1" dirty="0" err="1">
                <a:solidFill>
                  <a:schemeClr val="accent1"/>
                </a:solidFill>
              </a:rPr>
              <a:t>m</a:t>
            </a:r>
            <a:r>
              <a:rPr lang="en-US" sz="2400" b="1" dirty="0" err="1"/>
              <a:t>.</a:t>
            </a:r>
            <a:r>
              <a:rPr lang="en-US" sz="2400" i="1" dirty="0" err="1">
                <a:solidFill>
                  <a:srgbClr val="FF0000"/>
                </a:solidFill>
              </a:rPr>
              <a:t>p</a:t>
            </a:r>
            <a:r>
              <a:rPr lang="en-US" sz="2400" i="1" dirty="0" err="1">
                <a:solidFill>
                  <a:schemeClr val="accent5"/>
                </a:solidFill>
              </a:rPr>
              <a:t>X</a:t>
            </a:r>
            <a:r>
              <a:rPr lang="en-US" sz="2400" i="1" dirty="0"/>
              <a:t> </a:t>
            </a:r>
            <a:endParaRPr lang="en-US" dirty="0"/>
          </a:p>
          <a:p>
            <a:pPr lvl="1"/>
            <a:r>
              <a:rPr lang="en-US" sz="2000" i="1" dirty="0">
                <a:solidFill>
                  <a:schemeClr val="accent5"/>
                </a:solidFill>
              </a:rPr>
              <a:t>X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a letter, indicating which conversion should be applied to the value before it is printed </a:t>
            </a:r>
          </a:p>
          <a:p>
            <a:pPr lvl="1"/>
            <a:r>
              <a:rPr lang="en-US" sz="2000" i="1" dirty="0">
                <a:solidFill>
                  <a:schemeClr val="accent1"/>
                </a:solidFill>
              </a:rPr>
              <a:t>m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optional integers</a:t>
            </a:r>
          </a:p>
          <a:p>
            <a:pPr lvl="1"/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/>
              <a:t> 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is the number of digits after the decimal point for </a:t>
            </a:r>
            <a:r>
              <a:rPr lang="en-US" sz="2000" b="1" i="1" dirty="0">
                <a:solidFill>
                  <a:srgbClr val="0070C0"/>
                </a:solidFill>
              </a:rPr>
              <a:t>e</a:t>
            </a:r>
            <a:r>
              <a:rPr lang="en-US" sz="2000" b="1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&amp; </a:t>
            </a:r>
            <a:r>
              <a:rPr lang="en-US" sz="2000" b="1" i="1" dirty="0">
                <a:solidFill>
                  <a:srgbClr val="0070C0"/>
                </a:solidFill>
              </a:rPr>
              <a:t>f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 formats or maximum number of chars to be printed for </a:t>
            </a:r>
            <a:r>
              <a:rPr lang="en-US" sz="2000" b="1" i="1" dirty="0">
                <a:solidFill>
                  <a:srgbClr val="0070C0"/>
                </a:solidFill>
              </a:rPr>
              <a:t>s</a:t>
            </a:r>
          </a:p>
          <a:p>
            <a:pPr lvl="1"/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if </a:t>
            </a:r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omitted, the period that separates </a:t>
            </a:r>
            <a:r>
              <a:rPr lang="en-US" sz="2000" i="1" dirty="0">
                <a:solidFill>
                  <a:schemeClr val="accent1"/>
                </a:solidFill>
              </a:rPr>
              <a:t>m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also dropped </a:t>
            </a:r>
          </a:p>
          <a:p>
            <a:pPr lvl="1"/>
            <a:r>
              <a:rPr lang="en-US" sz="2000" i="1" dirty="0">
                <a:solidFill>
                  <a:schemeClr val="accent1"/>
                </a:solidFill>
              </a:rPr>
              <a:t>m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minimum field width, specifies the minimum number of characters to print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Often used conversion specifier </a:t>
            </a:r>
            <a:r>
              <a:rPr lang="en-US" sz="2400" dirty="0">
                <a:solidFill>
                  <a:schemeClr val="accent5"/>
                </a:solidFill>
              </a:rPr>
              <a:t>X (one of the below)</a:t>
            </a:r>
            <a:r>
              <a:rPr lang="en-US" sz="2400" dirty="0"/>
              <a:t> </a:t>
            </a:r>
            <a:endParaRPr lang="en-US" dirty="0"/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an integer in decimal (base 10) form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an integer in hexadecimal (base 16) form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e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floating-point number in exponential format (scientific notation)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floating-point number in “fixed decimal” format, without an exponent.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single character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p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pointer address stored in pointer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the string (must be '\0' terminated) pointed at by a char pointer (or a string name) - later</a:t>
            </a:r>
          </a:p>
          <a:p>
            <a:r>
              <a:rPr lang="en-US" dirty="0">
                <a:solidFill>
                  <a:schemeClr val="accent1"/>
                </a:solidFill>
              </a:rPr>
              <a:t>"\n"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prints a newline; </a:t>
            </a:r>
            <a:r>
              <a:rPr lang="en-US" dirty="0">
                <a:solidFill>
                  <a:schemeClr val="accent1"/>
                </a:solidFill>
              </a:rPr>
              <a:t>"\t"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prints a tab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32A65-660E-1C40-8A61-BFBB46696D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0633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CED3-D0DA-284C-8097-21252F6B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66" y="1"/>
            <a:ext cx="10515600" cy="944888"/>
          </a:xfrm>
        </p:spPr>
        <p:txBody>
          <a:bodyPr/>
          <a:lstStyle/>
          <a:p>
            <a:r>
              <a:rPr lang="en-US" dirty="0"/>
              <a:t>Software Layering </a:t>
            </a:r>
            <a:br>
              <a:rPr lang="en-US" dirty="0"/>
            </a:br>
            <a:r>
              <a:rPr lang="en-US" dirty="0"/>
              <a:t>Foundation Of System Implementation</a:t>
            </a:r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F39E3-29F5-8C47-A59E-B63CC193CA9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0376" y="928776"/>
            <a:ext cx="10515599" cy="1702066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Linux </a:t>
            </a:r>
            <a:r>
              <a:rPr lang="en-US" sz="2000" dirty="0">
                <a:solidFill>
                  <a:srgbClr val="0070C0"/>
                </a:solidFill>
              </a:rPr>
              <a:t>runtime environment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consists of code and data that </a:t>
            </a:r>
            <a:r>
              <a:rPr lang="en-US" sz="2000" b="1" dirty="0">
                <a:solidFill>
                  <a:srgbClr val="0070C0"/>
                </a:solidFill>
              </a:rPr>
              <a:t>supports the semantics </a:t>
            </a:r>
            <a:r>
              <a:rPr lang="en-US" sz="2000" dirty="0">
                <a:solidFill>
                  <a:srgbClr val="0070C0"/>
                </a:solidFill>
              </a:rPr>
              <a:t>defined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by the </a:t>
            </a:r>
            <a:r>
              <a:rPr lang="en-US" sz="2000" dirty="0">
                <a:solidFill>
                  <a:srgbClr val="0070C0"/>
                </a:solidFill>
              </a:rPr>
              <a:t>programming languages 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Runtime environment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spans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many parts of the system implemented in layers: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Hardware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5"/>
                </a:solidFill>
              </a:rPr>
              <a:t>compilers, libraries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 the </a:t>
            </a:r>
            <a:r>
              <a:rPr lang="en-US" sz="2000" dirty="0">
                <a:solidFill>
                  <a:srgbClr val="00B050"/>
                </a:solidFill>
              </a:rPr>
              <a:t>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71825E-8E27-C742-A24E-C954AF216233}"/>
              </a:ext>
            </a:extLst>
          </p:cNvPr>
          <p:cNvSpPr/>
          <p:nvPr/>
        </p:nvSpPr>
        <p:spPr bwMode="auto">
          <a:xfrm>
            <a:off x="2991445" y="6203894"/>
            <a:ext cx="5486400" cy="548640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Raspberry Pi 4 hardware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C54381-2E6E-744B-A40D-CA4E219298B1}"/>
              </a:ext>
            </a:extLst>
          </p:cNvPr>
          <p:cNvGrpSpPr/>
          <p:nvPr/>
        </p:nvGrpSpPr>
        <p:grpSpPr>
          <a:xfrm>
            <a:off x="2995279" y="2740588"/>
            <a:ext cx="9196721" cy="708189"/>
            <a:chOff x="2995466" y="1105516"/>
            <a:chExt cx="9196721" cy="7081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BAC976-9ABF-CB44-BB29-B377CC320221}"/>
                </a:ext>
              </a:extLst>
            </p:cNvPr>
            <p:cNvSpPr txBox="1"/>
            <p:nvPr/>
          </p:nvSpPr>
          <p:spPr>
            <a:xfrm>
              <a:off x="2995466" y="1105516"/>
              <a:ext cx="1737360" cy="594360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 application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8A8E78-3EAA-5543-A1A0-C09A2547EC3E}"/>
                </a:ext>
              </a:extLst>
            </p:cNvPr>
            <p:cNvSpPr txBox="1"/>
            <p:nvPr/>
          </p:nvSpPr>
          <p:spPr>
            <a:xfrm>
              <a:off x="4824266" y="1105516"/>
              <a:ext cx="1828800" cy="59436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 anchor="ctr">
              <a:normAutofit lnSpcReduction="10000"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Assembly application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0C42A9-29F7-C14F-AE0C-2EF8F5485A1B}"/>
                </a:ext>
              </a:extLst>
            </p:cNvPr>
            <p:cNvSpPr txBox="1"/>
            <p:nvPr/>
          </p:nvSpPr>
          <p:spPr>
            <a:xfrm>
              <a:off x="6744506" y="1105516"/>
              <a:ext cx="1737360" cy="594360"/>
            </a:xfrm>
            <a:prstGeom prst="rect">
              <a:avLst/>
            </a:prstGeom>
            <a:solidFill>
              <a:srgbClr val="4B2A85"/>
            </a:solidFill>
          </p:spPr>
          <p:txBody>
            <a:bodyPr wrap="square" lIns="0" rIns="0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Java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E19EC6-ED40-3243-A6BD-9811BB89CC03}"/>
                </a:ext>
              </a:extLst>
            </p:cNvPr>
            <p:cNvSpPr txBox="1"/>
            <p:nvPr/>
          </p:nvSpPr>
          <p:spPr>
            <a:xfrm>
              <a:off x="8664746" y="1167374"/>
              <a:ext cx="35274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Applications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Various Programming languages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616714-CE4E-0D49-872C-43CDD853E872}"/>
              </a:ext>
            </a:extLst>
          </p:cNvPr>
          <p:cNvGrpSpPr/>
          <p:nvPr/>
        </p:nvGrpSpPr>
        <p:grpSpPr>
          <a:xfrm>
            <a:off x="3031201" y="3724987"/>
            <a:ext cx="8516037" cy="923330"/>
            <a:chOff x="2995466" y="1684672"/>
            <a:chExt cx="8516037" cy="9233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3C258F-B517-144C-A0EE-808A216DBEC7}"/>
                </a:ext>
              </a:extLst>
            </p:cNvPr>
            <p:cNvSpPr txBox="1"/>
            <p:nvPr/>
          </p:nvSpPr>
          <p:spPr>
            <a:xfrm>
              <a:off x="2995466" y="1894681"/>
              <a:ext cx="3657600" cy="6492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 standard library's (</a:t>
              </a:r>
              <a:r>
                <a:rPr lang="en-US" dirty="0" err="1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glibc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and C runtime environment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8CD580-7EC0-E947-86B7-54D4CDD0D94A}"/>
                </a:ext>
              </a:extLst>
            </p:cNvPr>
            <p:cNvSpPr txBox="1"/>
            <p:nvPr/>
          </p:nvSpPr>
          <p:spPr>
            <a:xfrm>
              <a:off x="6744506" y="1904620"/>
              <a:ext cx="1737360" cy="64922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Java Runtime Environment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74AFF3-4019-1349-B8DB-E2296AF79CFC}"/>
                </a:ext>
              </a:extLst>
            </p:cNvPr>
            <p:cNvSpPr txBox="1"/>
            <p:nvPr/>
          </p:nvSpPr>
          <p:spPr>
            <a:xfrm>
              <a:off x="8664746" y="1684672"/>
              <a:ext cx="28467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Runtime Environment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Isolates the Applications from the underlying OS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915725-60CA-BC46-B51B-3C10E5933F39}"/>
              </a:ext>
            </a:extLst>
          </p:cNvPr>
          <p:cNvGrpSpPr/>
          <p:nvPr/>
        </p:nvGrpSpPr>
        <p:grpSpPr>
          <a:xfrm>
            <a:off x="143133" y="3181679"/>
            <a:ext cx="8557348" cy="923330"/>
            <a:chOff x="199028" y="1323563"/>
            <a:chExt cx="8557348" cy="92333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97334A2-9D90-EC4F-AAB1-CD39BA79D0C5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127219" y="1776461"/>
              <a:ext cx="772881" cy="8767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2195979-2998-F84B-B8D0-57DF5E5B51A2}"/>
                </a:ext>
              </a:extLst>
            </p:cNvPr>
            <p:cNvGrpSpPr/>
            <p:nvPr/>
          </p:nvGrpSpPr>
          <p:grpSpPr>
            <a:xfrm>
              <a:off x="199028" y="1323563"/>
              <a:ext cx="8557348" cy="923330"/>
              <a:chOff x="199028" y="1323563"/>
              <a:chExt cx="8557348" cy="92333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8F92AA-3EEF-F247-A7A8-2C405D3030DC}"/>
                  </a:ext>
                </a:extLst>
              </p:cNvPr>
              <p:cNvSpPr txBox="1"/>
              <p:nvPr/>
            </p:nvSpPr>
            <p:spPr>
              <a:xfrm>
                <a:off x="199028" y="1323563"/>
                <a:ext cx="1928191" cy="923330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This software interface is OS independent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AF57707-F78E-6C4A-B39D-2860F7C4FD12}"/>
                  </a:ext>
                </a:extLst>
              </p:cNvPr>
              <p:cNvCxnSpPr/>
              <p:nvPr/>
            </p:nvCxnSpPr>
            <p:spPr>
              <a:xfrm>
                <a:off x="2995466" y="1785228"/>
                <a:ext cx="5760910" cy="0"/>
              </a:xfrm>
              <a:prstGeom prst="line">
                <a:avLst/>
              </a:prstGeom>
              <a:ln w="38100"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204A5-C9F9-AD42-8EEC-868BAA29E22A}"/>
              </a:ext>
            </a:extLst>
          </p:cNvPr>
          <p:cNvSpPr/>
          <p:nvPr/>
        </p:nvSpPr>
        <p:spPr bwMode="auto">
          <a:xfrm>
            <a:off x="2991445" y="5036136"/>
            <a:ext cx="5486400" cy="54864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Linux operating system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B71648-9DDC-9349-B35F-8780C6ADAAF0}"/>
              </a:ext>
            </a:extLst>
          </p:cNvPr>
          <p:cNvSpPr txBox="1"/>
          <p:nvPr/>
        </p:nvSpPr>
        <p:spPr>
          <a:xfrm>
            <a:off x="8700481" y="4881504"/>
            <a:ext cx="3335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Operating System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Implements “features” on the underlying hardware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Supports the Runtime Environment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EDF70-41CC-0545-A840-21CC1AC567F5}"/>
              </a:ext>
            </a:extLst>
          </p:cNvPr>
          <p:cNvGrpSpPr/>
          <p:nvPr/>
        </p:nvGrpSpPr>
        <p:grpSpPr>
          <a:xfrm>
            <a:off x="-3268" y="4287509"/>
            <a:ext cx="8795379" cy="941262"/>
            <a:chOff x="-39190" y="3624895"/>
            <a:chExt cx="8795379" cy="94126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79112B9-7FAF-D447-82B2-EDF1349C7E16}"/>
                </a:ext>
              </a:extLst>
            </p:cNvPr>
            <p:cNvGrpSpPr/>
            <p:nvPr/>
          </p:nvGrpSpPr>
          <p:grpSpPr>
            <a:xfrm>
              <a:off x="-39190" y="3624895"/>
              <a:ext cx="2994713" cy="941262"/>
              <a:chOff x="-39003" y="2171971"/>
              <a:chExt cx="2994713" cy="94126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E2D46-AC4B-4C43-9C9F-7BDE0C7A7127}"/>
                  </a:ext>
                </a:extLst>
              </p:cNvPr>
              <p:cNvSpPr txBox="1"/>
              <p:nvPr/>
            </p:nvSpPr>
            <p:spPr>
              <a:xfrm>
                <a:off x="-39003" y="2171971"/>
                <a:ext cx="2548351" cy="941262"/>
              </a:xfrm>
              <a:prstGeom prst="rect">
                <a:avLst/>
              </a:prstGeom>
              <a:noFill/>
              <a:ln w="22225">
                <a:solidFill>
                  <a:srgbClr val="00B05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B05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OS / app interface</a:t>
                </a:r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(OS specific system calls)</a:t>
                </a:r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Isolates runtime from OS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B62270A0-01FD-AD4F-B968-75001DDE52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12616" y="2716069"/>
                <a:ext cx="443094" cy="3720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0C2DE5B-E3D3-CE4D-BB5C-5AAC942C709D}"/>
                </a:ext>
              </a:extLst>
            </p:cNvPr>
            <p:cNvCxnSpPr/>
            <p:nvPr/>
          </p:nvCxnSpPr>
          <p:spPr>
            <a:xfrm>
              <a:off x="2995279" y="4147768"/>
              <a:ext cx="5760910" cy="0"/>
            </a:xfrm>
            <a:prstGeom prst="line">
              <a:avLst/>
            </a:prstGeom>
            <a:ln w="38100">
              <a:solidFill>
                <a:srgbClr val="00B05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EC7809-9C88-2349-A134-5AC8D035FEA1}"/>
              </a:ext>
            </a:extLst>
          </p:cNvPr>
          <p:cNvGrpSpPr/>
          <p:nvPr/>
        </p:nvGrpSpPr>
        <p:grpSpPr>
          <a:xfrm>
            <a:off x="206551" y="5446629"/>
            <a:ext cx="8382612" cy="1115536"/>
            <a:chOff x="317869" y="4447483"/>
            <a:chExt cx="8382612" cy="111553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D38D4DF-38E5-BC40-B84D-BD446F1ECE8F}"/>
                </a:ext>
              </a:extLst>
            </p:cNvPr>
            <p:cNvGrpSpPr/>
            <p:nvPr/>
          </p:nvGrpSpPr>
          <p:grpSpPr>
            <a:xfrm>
              <a:off x="317869" y="4447483"/>
              <a:ext cx="2637654" cy="1115536"/>
              <a:chOff x="318056" y="2994559"/>
              <a:chExt cx="2637654" cy="111553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5720CD-23D8-8740-A588-66D6E88457D2}"/>
                  </a:ext>
                </a:extLst>
              </p:cNvPr>
              <p:cNvSpPr txBox="1"/>
              <p:nvPr/>
            </p:nvSpPr>
            <p:spPr>
              <a:xfrm>
                <a:off x="318056" y="2994559"/>
                <a:ext cx="2194560" cy="1115536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HW/SW interface</a:t>
                </a:r>
              </a:p>
              <a:p>
                <a:pPr algn="ctr"/>
                <a:r>
                  <a:rPr lang="en-US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Manages HW and Isolates OS from HW (somewhat…)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833239D-E995-8F49-8C38-77A2BB135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12616" y="3429633"/>
                <a:ext cx="443094" cy="372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8E13790-063E-EC47-84B8-503D0582CDC5}"/>
                </a:ext>
              </a:extLst>
            </p:cNvPr>
            <p:cNvCxnSpPr/>
            <p:nvPr/>
          </p:nvCxnSpPr>
          <p:spPr>
            <a:xfrm>
              <a:off x="2939571" y="4882557"/>
              <a:ext cx="5760910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BE6AF95-D8EE-2A42-982C-5D81EFB86BA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1156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2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FF4587-EF6F-A041-BFA7-80EAC7A6D35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69647" y="984962"/>
            <a:ext cx="6908172" cy="27163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 was developed by Dennis Ritchie in 1969–73 to make the Unix operating system more portable</a:t>
            </a:r>
          </a:p>
          <a:p>
            <a:r>
              <a:rPr lang="en-US" b="1" dirty="0">
                <a:solidFill>
                  <a:schemeClr val="accent1"/>
                </a:solidFill>
              </a:rPr>
              <a:t>Procedural language </a:t>
            </a:r>
            <a:r>
              <a:rPr lang="en-US" dirty="0"/>
              <a:t>based on the use of functions()</a:t>
            </a:r>
          </a:p>
          <a:p>
            <a:r>
              <a:rPr lang="en-US" dirty="0">
                <a:solidFill>
                  <a:srgbClr val="2C895B"/>
                </a:solidFill>
              </a:rPr>
              <a:t>C was designed to give programmers “low-level” access to memory and be easily translatable into “machine code”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89DED1-FA1B-474E-A5EC-69072862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6" y="-1"/>
            <a:ext cx="9688933" cy="598721"/>
          </a:xfrm>
        </p:spPr>
        <p:txBody>
          <a:bodyPr/>
          <a:lstStyle/>
          <a:p>
            <a:r>
              <a:rPr lang="en-US" dirty="0"/>
              <a:t>C Programming Language – High Level Language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FBBF03-2D4A-9246-991F-389C3633F1BB}"/>
              </a:ext>
            </a:extLst>
          </p:cNvPr>
          <p:cNvGrpSpPr/>
          <p:nvPr/>
        </p:nvGrpSpPr>
        <p:grpSpPr>
          <a:xfrm>
            <a:off x="136658" y="569215"/>
            <a:ext cx="4975252" cy="3407686"/>
            <a:chOff x="3177637" y="70604"/>
            <a:chExt cx="4975252" cy="34076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4E7298E-26B3-904E-B643-23AB5DEDA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77637" y="70604"/>
              <a:ext cx="4975252" cy="340768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F5AA2C-3264-6B40-B7CB-6542C2BDD877}"/>
                </a:ext>
              </a:extLst>
            </p:cNvPr>
            <p:cNvSpPr txBox="1"/>
            <p:nvPr/>
          </p:nvSpPr>
          <p:spPr>
            <a:xfrm>
              <a:off x="3283103" y="182988"/>
              <a:ext cx="6976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1975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3FEB9F9-D3FC-DD4A-BCB9-656546EF661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7958A9-49A2-CDAE-2DFE-43C811F0ADBC}"/>
              </a:ext>
            </a:extLst>
          </p:cNvPr>
          <p:cNvGrpSpPr/>
          <p:nvPr/>
        </p:nvGrpSpPr>
        <p:grpSpPr>
          <a:xfrm>
            <a:off x="-3993" y="4126542"/>
            <a:ext cx="12109825" cy="2478276"/>
            <a:chOff x="-3993" y="4126542"/>
            <a:chExt cx="12109825" cy="247827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E5CA8CD-5EDF-58D8-262E-8A947F3E9E46}"/>
                </a:ext>
              </a:extLst>
            </p:cNvPr>
            <p:cNvGrpSpPr/>
            <p:nvPr/>
          </p:nvGrpSpPr>
          <p:grpSpPr>
            <a:xfrm>
              <a:off x="-3993" y="4412281"/>
              <a:ext cx="3319400" cy="1698786"/>
              <a:chOff x="5148667" y="4443759"/>
              <a:chExt cx="3319400" cy="1698786"/>
            </a:xfrm>
          </p:grpSpPr>
          <p:sp>
            <p:nvSpPr>
              <p:cNvPr id="28" name="Vertical Scroll 27">
                <a:extLst>
                  <a:ext uri="{FF2B5EF4-FFF2-40B4-BE49-F238E27FC236}">
                    <a16:creationId xmlns:a16="http://schemas.microsoft.com/office/drawing/2014/main" id="{DDCE08B2-EFA3-77DB-D7FF-7A73E42D0F38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148667" y="4846988"/>
                <a:ext cx="3319400" cy="1295557"/>
              </a:xfrm>
              <a:prstGeom prst="verticalScroll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rgbClr val="0066FF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int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rgbClr val="669900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</a:t>
                </a:r>
                <a:r>
                  <a:rPr lang="en-US" sz="1600" b="1" dirty="0" err="1">
                    <a:solidFill>
                      <a:srgbClr val="669900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sum_ints</a:t>
                </a:r>
                <a:r>
                  <a:rPr lang="en-US" sz="1600" b="1" dirty="0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(</a:t>
                </a:r>
                <a:r>
                  <a:rPr lang="en-US" sz="1600" b="1" dirty="0">
                    <a:solidFill>
                      <a:srgbClr val="0066FF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int</a:t>
                </a:r>
                <a:r>
                  <a:rPr lang="en-US" sz="1600" b="1" dirty="0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</a:t>
                </a:r>
                <a:r>
                  <a:rPr lang="en-US" sz="16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x</a:t>
                </a:r>
                <a:r>
                  <a:rPr lang="en-US" sz="1600" b="1" dirty="0" err="1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,</a:t>
                </a:r>
                <a:r>
                  <a:rPr lang="en-US" sz="1600" b="1" dirty="0" err="1">
                    <a:solidFill>
                      <a:srgbClr val="0066FF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int</a:t>
                </a:r>
                <a:r>
                  <a:rPr lang="en-US" sz="1600" b="1" dirty="0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</a:t>
                </a:r>
                <a:r>
                  <a:rPr lang="en-US" sz="16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y) {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   return (x + y);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}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D8777B-1369-2F90-B1DC-DFD30879AC0D}"/>
                  </a:ext>
                </a:extLst>
              </p:cNvPr>
              <p:cNvSpPr txBox="1"/>
              <p:nvPr/>
            </p:nvSpPr>
            <p:spPr>
              <a:xfrm>
                <a:off x="5743597" y="4443759"/>
                <a:ext cx="2300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C language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</a:rPr>
                  <a:t>source.c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0" name="AutoShape 14">
              <a:extLst>
                <a:ext uri="{FF2B5EF4-FFF2-40B4-BE49-F238E27FC236}">
                  <a16:creationId xmlns:a16="http://schemas.microsoft.com/office/drawing/2014/main" id="{1F41A594-68B8-69AA-B797-C9C527FBCFDE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762235" y="5030110"/>
              <a:ext cx="1828800" cy="91440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 sz="28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Assembler</a:t>
              </a:r>
            </a:p>
          </p:txBody>
        </p:sp>
        <p:sp>
          <p:nvSpPr>
            <p:cNvPr id="31" name="Line 15">
              <a:extLst>
                <a:ext uri="{FF2B5EF4-FFF2-40B4-BE49-F238E27FC236}">
                  <a16:creationId xmlns:a16="http://schemas.microsoft.com/office/drawing/2014/main" id="{34FC7F99-8308-89B9-D8E3-9707AA5A7F07}"/>
                </a:ext>
              </a:extLst>
            </p:cNvPr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7270374" y="5509612"/>
              <a:ext cx="499196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BF6ED7D8-5D7D-70D5-079F-487D1061023C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9591035" y="5502154"/>
              <a:ext cx="434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13634DB-3C47-C3DE-A650-BCBC88F546E2}"/>
                </a:ext>
              </a:extLst>
            </p:cNvPr>
            <p:cNvGrpSpPr/>
            <p:nvPr/>
          </p:nvGrpSpPr>
          <p:grpSpPr>
            <a:xfrm>
              <a:off x="5619882" y="4241690"/>
              <a:ext cx="2300629" cy="1789505"/>
              <a:chOff x="5240882" y="4229921"/>
              <a:chExt cx="2300629" cy="1789505"/>
            </a:xfrm>
          </p:grpSpPr>
          <p:sp>
            <p:nvSpPr>
              <p:cNvPr id="34" name="Vertical Scroll 33">
                <a:extLst>
                  <a:ext uri="{FF2B5EF4-FFF2-40B4-BE49-F238E27FC236}">
                    <a16:creationId xmlns:a16="http://schemas.microsoft.com/office/drawing/2014/main" id="{4D02E5EA-C227-0CEA-BEE5-9B8D498A98B5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5282365" y="4971659"/>
                <a:ext cx="1768200" cy="1047767"/>
              </a:xfrm>
              <a:prstGeom prst="verticalScroll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add r3,r2,r3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mov r0,3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bx </a:t>
                </a:r>
                <a:r>
                  <a:rPr lang="en-US" sz="14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lr</a:t>
                </a:r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   </a:t>
                </a:r>
                <a:endParaRPr lang="en-US" sz="12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A1F309-C768-9541-2171-C8DCFC7934A3}"/>
                  </a:ext>
                </a:extLst>
              </p:cNvPr>
              <p:cNvSpPr txBox="1"/>
              <p:nvPr/>
            </p:nvSpPr>
            <p:spPr>
              <a:xfrm>
                <a:off x="5240882" y="4229921"/>
                <a:ext cx="23006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assembly language</a:t>
                </a:r>
              </a:p>
              <a:p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</a:rPr>
                  <a:t>source.S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D37148-8F52-3C00-0F2A-3994390A5C98}"/>
                </a:ext>
              </a:extLst>
            </p:cNvPr>
            <p:cNvSpPr txBox="1"/>
            <p:nvPr/>
          </p:nvSpPr>
          <p:spPr>
            <a:xfrm>
              <a:off x="7044831" y="6143153"/>
              <a:ext cx="5061001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Hardware "executes" machine code</a:t>
              </a:r>
            </a:p>
          </p:txBody>
        </p:sp>
        <p:sp>
          <p:nvSpPr>
            <p:cNvPr id="37" name="Up Arrow 36">
              <a:extLst>
                <a:ext uri="{FF2B5EF4-FFF2-40B4-BE49-F238E27FC236}">
                  <a16:creationId xmlns:a16="http://schemas.microsoft.com/office/drawing/2014/main" id="{025B5B1F-282E-1224-E977-1CB6574F0819}"/>
                </a:ext>
              </a:extLst>
            </p:cNvPr>
            <p:cNvSpPr/>
            <p:nvPr/>
          </p:nvSpPr>
          <p:spPr>
            <a:xfrm rot="10800000">
              <a:off x="10882891" y="5873038"/>
              <a:ext cx="525534" cy="2701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BFBBD53-27F8-BD8C-135A-E6EE7995CEAC}"/>
                </a:ext>
              </a:extLst>
            </p:cNvPr>
            <p:cNvSpPr/>
            <p:nvPr/>
          </p:nvSpPr>
          <p:spPr bwMode="auto">
            <a:xfrm>
              <a:off x="10033061" y="5049872"/>
              <a:ext cx="1947774" cy="823166"/>
            </a:xfrm>
            <a:prstGeom prst="roundRect">
              <a:avLst/>
            </a:prstGeom>
            <a:solidFill>
              <a:srgbClr val="FFCC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01 10 11 00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11 10 11 10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11 00 10 11</a:t>
              </a:r>
            </a:p>
          </p:txBody>
        </p:sp>
        <p:sp>
          <p:nvSpPr>
            <p:cNvPr id="39" name="AutoShape 14">
              <a:extLst>
                <a:ext uri="{FF2B5EF4-FFF2-40B4-BE49-F238E27FC236}">
                  <a16:creationId xmlns:a16="http://schemas.microsoft.com/office/drawing/2014/main" id="{59C79FEB-29F8-2A1A-9E56-BBE7C1694D9D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573986" y="5052412"/>
              <a:ext cx="1828800" cy="91440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 sz="28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Compiler</a:t>
              </a:r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F2CC3B89-FCAB-C79F-6ABF-C15436971D61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V="1">
              <a:off x="5402786" y="5509612"/>
              <a:ext cx="434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41" name="Line 16">
              <a:extLst>
                <a:ext uri="{FF2B5EF4-FFF2-40B4-BE49-F238E27FC236}">
                  <a16:creationId xmlns:a16="http://schemas.microsoft.com/office/drawing/2014/main" id="{161D5B5C-6B62-27B3-D344-ADFCA6319F3E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3139794" y="5586326"/>
              <a:ext cx="434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165DB1E-A463-EF8F-A11E-08AB0FBD8B14}"/>
                </a:ext>
              </a:extLst>
            </p:cNvPr>
            <p:cNvSpPr txBox="1"/>
            <p:nvPr/>
          </p:nvSpPr>
          <p:spPr>
            <a:xfrm>
              <a:off x="10210388" y="4126542"/>
              <a:ext cx="17682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Executable file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binary format</a:t>
              </a:r>
            </a:p>
            <a:p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</a:rPr>
                <a:t>a.out</a:t>
              </a:r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39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uiExpand="1" build="p" animBg="1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56246</TotalTime>
  <Words>12655</Words>
  <Application>Microsoft Macintosh PowerPoint</Application>
  <PresentationFormat>Widescreen</PresentationFormat>
  <Paragraphs>1829</Paragraphs>
  <Slides>87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Arial Regular</vt:lpstr>
      <vt:lpstr>Calibri</vt:lpstr>
      <vt:lpstr>Consolas</vt:lpstr>
      <vt:lpstr>Courier New</vt:lpstr>
      <vt:lpstr>Helvetica</vt:lpstr>
      <vt:lpstr>Helvetica Neue</vt:lpstr>
      <vt:lpstr>Theme1</vt:lpstr>
      <vt:lpstr>PowerPoint Presentation</vt:lpstr>
      <vt:lpstr>CSE 30 Fall 2022 – Staff Introduction</vt:lpstr>
      <vt:lpstr>Quick Overview of Syllabus – See Canvas</vt:lpstr>
      <vt:lpstr>My View of CSE30….</vt:lpstr>
      <vt:lpstr>Survival Tips</vt:lpstr>
      <vt:lpstr>Additional Information</vt:lpstr>
      <vt:lpstr>Back in those Early Years…. Physically Wiring your ”Program”</vt:lpstr>
      <vt:lpstr>1950-1970 Computers –Abstraction Arrived</vt:lpstr>
      <vt:lpstr>C Programming Language – High Level Language</vt:lpstr>
      <vt:lpstr>Programming Language Popularity</vt:lpstr>
      <vt:lpstr>Program Performance by Language</vt:lpstr>
      <vt:lpstr>Course Goals - 1</vt:lpstr>
      <vt:lpstr>Course Goals – 2 </vt:lpstr>
      <vt:lpstr>Course Goals – 3 (as time permits)</vt:lpstr>
      <vt:lpstr>Introduction: C Program Structure (Single file)</vt:lpstr>
      <vt:lpstr>Five Step Workflow in the Linux Environment, Single Source File</vt:lpstr>
      <vt:lpstr>C Preprocessor (cpp): #include, #define and more</vt:lpstr>
      <vt:lpstr>Compilation Process Actions</vt:lpstr>
      <vt:lpstr>Textbook Over-ride: Linux Return Value Convention - 1</vt:lpstr>
      <vt:lpstr>Main() Return Value Under Linux - 2</vt:lpstr>
      <vt:lpstr>Data types: C Versus Java</vt:lpstr>
      <vt:lpstr>C vs Java: Expression Type Promotions, Demotions, Casts</vt:lpstr>
      <vt:lpstr>Java versus C: Mostly Similar Syntax</vt:lpstr>
      <vt:lpstr>Conditional Statements (if, while, do...while, for)</vt:lpstr>
      <vt:lpstr>Logical Data Shortcuts </vt:lpstr>
      <vt:lpstr>Be Careful with the comma , sequence operator</vt:lpstr>
      <vt:lpstr>PA # 2: Designing a Deterministic Finite State Automaton </vt:lpstr>
      <vt:lpstr>States and Transitions</vt:lpstr>
      <vt:lpstr>PowerPoint Presentation</vt:lpstr>
      <vt:lpstr>PA2/PA3: Removing comments from a C program</vt:lpstr>
      <vt:lpstr>Designing a Deterministic Finite State Automaton -2 </vt:lpstr>
      <vt:lpstr>Designing a Deterministic Finite State Automaton - 3 </vt:lpstr>
      <vt:lpstr>Designing a Deterministic Finite State Automaton - 4 </vt:lpstr>
      <vt:lpstr>Merging DFA's: Step one design each sequence</vt:lpstr>
      <vt:lpstr>Merging DFA's – 2 (Finished)</vt:lpstr>
      <vt:lpstr>Background: What is a Definition in a program language?</vt:lpstr>
      <vt:lpstr>C Function Definitions - 1</vt:lpstr>
      <vt:lpstr>C Function Definitions - 2</vt:lpstr>
      <vt:lpstr>C Function Definitions - 3</vt:lpstr>
      <vt:lpstr>Real C programs are distributed across multiple files</vt:lpstr>
      <vt:lpstr>Background What is a Declaration in programming language?</vt:lpstr>
      <vt:lpstr>C Translation unit -single source file Range of definition and declaration validity</vt:lpstr>
      <vt:lpstr>Function Prototypes –Definitions and Declaration Sections</vt:lpstr>
      <vt:lpstr>Breaking a Program into Multiple files: Declaration (Header) Files and Definition (Source) files</vt:lpstr>
      <vt:lpstr>Header Files (often called .h files) – Where to put declarations</vt:lpstr>
      <vt:lpstr>Placing Declarations and Definitions across Multiple files</vt:lpstr>
      <vt:lpstr>Breaking a Program into Multiple files:  Separate Compilation Support</vt:lpstr>
      <vt:lpstr>Compiling Multi-File Programs (assembly steps not shown)</vt:lpstr>
      <vt:lpstr>ASCII </vt:lpstr>
      <vt:lpstr>PowerPoint Presentation</vt:lpstr>
      <vt:lpstr>char &amp; string literals In C </vt:lpstr>
      <vt:lpstr>Why literal sequences?</vt:lpstr>
      <vt:lpstr>Recap: Benefit of Separate Declarations and Definitions</vt:lpstr>
      <vt:lpstr>Controlling Linkage Across Files in Multi-File C Programs</vt:lpstr>
      <vt:lpstr>Linkage Example - Simplified</vt:lpstr>
      <vt:lpstr>C Storage Durations</vt:lpstr>
      <vt:lpstr>Static Storage Duration</vt:lpstr>
      <vt:lpstr>Linux/Unix Process and Standard I/O (CSE 15L) - Defaults</vt:lpstr>
      <vt:lpstr> Under the Hood:  stdio File I/O – File Position Pointer On Files</vt:lpstr>
      <vt:lpstr>Under the Hood: stdio File I/O – Working with a Keyboard</vt:lpstr>
      <vt:lpstr>C Library Function: Simple Formatted Printing</vt:lpstr>
      <vt:lpstr>Some Formatted Output Conversion Examples</vt:lpstr>
      <vt:lpstr>C Library Function API : Simple Character I/O – Used in PA3</vt:lpstr>
      <vt:lpstr>Simple Character I/O – Using STDIO  Make sure you use int variables here!</vt:lpstr>
      <vt:lpstr>C Enumerated Data Type – Use to Specify DFA States </vt:lpstr>
      <vt:lpstr>C Enumerated Data Type </vt:lpstr>
      <vt:lpstr>Example: Programming a Deterministic Finite Automaton </vt:lpstr>
      <vt:lpstr>Programming a Deterministic Finite Automaton </vt:lpstr>
      <vt:lpstr>Programming a Deterministic Finite Automaton – The Files </vt:lpstr>
      <vt:lpstr>Programming a Deterministic Finite Automaton – states{.h,.c}</vt:lpstr>
      <vt:lpstr>Programming a Deterministic Finite Automaton – main.c</vt:lpstr>
      <vt:lpstr>Aside: Suppress compiler errors on fall throughs</vt:lpstr>
      <vt:lpstr>Extra Slides </vt:lpstr>
      <vt:lpstr>Programming Language Concepts: Lifetime</vt:lpstr>
      <vt:lpstr>Programming Language Concepts: Scope</vt:lpstr>
      <vt:lpstr>C Variable Definitions</vt:lpstr>
      <vt:lpstr>Watch out for Hardware differences:  Why getchar()/putchar use an int and not a char</vt:lpstr>
      <vt:lpstr>C Versus Java</vt:lpstr>
      <vt:lpstr>C Versus Java</vt:lpstr>
      <vt:lpstr>C Versus Java</vt:lpstr>
      <vt:lpstr>C Versus Java</vt:lpstr>
      <vt:lpstr>C Programming Toolchain - Basic Tools</vt:lpstr>
      <vt:lpstr>C Programming Toolchain: The Source files</vt:lpstr>
      <vt:lpstr>C Programming Toolchain: The Generated files</vt:lpstr>
      <vt:lpstr>Basic gcc toolchain usage</vt:lpstr>
      <vt:lpstr>Reference: printf(), fprintf() Formatting basics</vt:lpstr>
      <vt:lpstr>Software Layering  Foundation Of System Implementation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>Copyright 2022 Keith Muller
All rights reserved.</dc:description>
  <cp:lastModifiedBy>Keith Muller</cp:lastModifiedBy>
  <cp:revision>2523</cp:revision>
  <cp:lastPrinted>2020-10-01T19:01:13Z</cp:lastPrinted>
  <dcterms:created xsi:type="dcterms:W3CDTF">2018-10-05T16:35:28Z</dcterms:created>
  <dcterms:modified xsi:type="dcterms:W3CDTF">2022-10-01T16:57:00Z</dcterms:modified>
  <cp:category/>
</cp:coreProperties>
</file>